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9EEB539-979F-40C4-80CE-29AFBD0B518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B8ABFB4-BFB6-4C61-A818-A8D96000FD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15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ABFB4-BFB6-4C61-A818-A8D96000FD4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46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JDEME K VOLBÁM!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6275" y="685801"/>
            <a:ext cx="52405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Materiál vznikl v rámci projektu Šance pro všechny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err="1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č.proj</a:t>
            </a: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. CZ.1.07/1.4.00/21.2165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imkova\AppData\Local\Microsoft\Windows\Temporary Internet Files\Content.Outlook\ARSLDRRZ\OPVK_hor_zakladni_logolink_CMYK_cz (4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73" y="1640928"/>
            <a:ext cx="5760720" cy="12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648946"/>
              </p:ext>
            </p:extLst>
          </p:nvPr>
        </p:nvGraphicFramePr>
        <p:xfrm>
          <a:off x="179512" y="44624"/>
          <a:ext cx="8784976" cy="7052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4496"/>
                <a:gridCol w="4320480"/>
              </a:tblGrid>
              <a:tr h="1338804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Plán</a:t>
                      </a:r>
                      <a:r>
                        <a:rPr lang="cs-CZ" baseline="0" dirty="0" smtClean="0"/>
                        <a:t> a náměty činností pro přípravu tematického dne či projektu v souvislosti  s blížícími se volbami. Obsahuje seznámení s volbami, výrobu vlastních identifikačních karet, dramatizaci /volba miss a sympaťáka/, besedu s kandidátem.</a:t>
                      </a:r>
                      <a:endParaRPr lang="cs-CZ" dirty="0"/>
                    </a:p>
                  </a:txBody>
                  <a:tcPr/>
                </a:tc>
              </a:tr>
              <a:tr h="642069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642069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Český jazyk</a:t>
                      </a:r>
                      <a:endParaRPr lang="cs-CZ" dirty="0"/>
                    </a:p>
                  </a:txBody>
                  <a:tcPr/>
                </a:tc>
              </a:tr>
              <a:tr h="642069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4. ročníku</a:t>
                      </a:r>
                      <a:endParaRPr lang="cs-CZ" dirty="0"/>
                    </a:p>
                  </a:txBody>
                  <a:tcPr/>
                </a:tc>
              </a:tr>
              <a:tr h="642069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Projekt</a:t>
                      </a:r>
                      <a:endParaRPr lang="cs-CZ" dirty="0"/>
                    </a:p>
                  </a:txBody>
                  <a:tcPr/>
                </a:tc>
              </a:tr>
              <a:tr h="642069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</a:t>
                      </a:r>
                      <a:r>
                        <a:rPr lang="cs-CZ" baseline="0" dirty="0" smtClean="0"/>
                        <a:t>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Rozlišuje podstatné a okrajové informace v textu, podstatné zaznamenává, vede správně dialog, píše správně</a:t>
                      </a:r>
                      <a:r>
                        <a:rPr lang="cs-CZ" baseline="0" dirty="0" smtClean="0"/>
                        <a:t> po stránce obsahové i formální jednoduché komunikační žánry.</a:t>
                      </a:r>
                      <a:endParaRPr lang="cs-CZ" dirty="0"/>
                    </a:p>
                  </a:txBody>
                  <a:tcPr/>
                </a:tc>
              </a:tr>
              <a:tr h="642069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součástí projektu.</a:t>
                      </a:r>
                      <a:endParaRPr lang="cs-CZ" dirty="0"/>
                    </a:p>
                  </a:txBody>
                  <a:tcPr/>
                </a:tc>
              </a:tr>
              <a:tr h="642069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12.10.2012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8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05197" y="219231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3563888" y="476672"/>
            <a:ext cx="486203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Milé děti,</a:t>
            </a:r>
          </a:p>
          <a:p>
            <a:r>
              <a:rPr lang="cs-CZ" sz="2000" dirty="0" smtClean="0"/>
              <a:t>Ve dnech 12. a 13. října 2012 se uskuteční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olby do Senátu Parlamentu České republiky</a:t>
            </a:r>
          </a:p>
          <a:p>
            <a:r>
              <a:rPr lang="cs-CZ" sz="2000" dirty="0"/>
              <a:t>a</a:t>
            </a:r>
            <a:r>
              <a:rPr lang="cs-CZ" sz="2000" dirty="0" smtClean="0"/>
              <a:t> do zastupitelstev krajů. V dnešním projektu</a:t>
            </a:r>
          </a:p>
          <a:p>
            <a:r>
              <a:rPr lang="cs-CZ" sz="2000" dirty="0" smtClean="0"/>
              <a:t>Si připomeneme, co to volby jsou a jak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robíhají. Současně se seznámíme s naším </a:t>
            </a:r>
          </a:p>
          <a:p>
            <a:r>
              <a:rPr lang="cs-CZ" sz="2000" dirty="0"/>
              <a:t>k</a:t>
            </a:r>
            <a:r>
              <a:rPr lang="cs-CZ" sz="2000" dirty="0" smtClean="0"/>
              <a:t>andidátem a zvolíme školní miss a </a:t>
            </a:r>
            <a:r>
              <a:rPr lang="cs-CZ" sz="2000" dirty="0" err="1" smtClean="0"/>
              <a:t>sympa</a:t>
            </a:r>
            <a:r>
              <a:rPr lang="cs-CZ" sz="2000" dirty="0" smtClean="0"/>
              <a:t>-</a:t>
            </a:r>
          </a:p>
          <a:p>
            <a:r>
              <a:rPr lang="cs-CZ" sz="2000" dirty="0" err="1" smtClean="0"/>
              <a:t>ťáka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3356992"/>
            <a:ext cx="8145161" cy="249299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7030A0"/>
                </a:solidFill>
              </a:rPr>
              <a:t>Nejdříve si prohlédněte obrázek a </a:t>
            </a:r>
            <a:r>
              <a:rPr lang="cs-CZ" i="1" dirty="0">
                <a:solidFill>
                  <a:srgbClr val="7030A0"/>
                </a:solidFill>
              </a:rPr>
              <a:t>z</a:t>
            </a:r>
            <a:r>
              <a:rPr lang="cs-CZ" i="1" dirty="0" smtClean="0">
                <a:solidFill>
                  <a:srgbClr val="7030A0"/>
                </a:solidFill>
              </a:rPr>
              <a:t>kuste popsat, co se na něm děje. Jako nápovědu</a:t>
            </a:r>
          </a:p>
          <a:p>
            <a:r>
              <a:rPr lang="cs-CZ" i="1" dirty="0">
                <a:solidFill>
                  <a:srgbClr val="7030A0"/>
                </a:solidFill>
              </a:rPr>
              <a:t>m</a:t>
            </a:r>
            <a:r>
              <a:rPr lang="cs-CZ" i="1" dirty="0" smtClean="0">
                <a:solidFill>
                  <a:srgbClr val="7030A0"/>
                </a:solidFill>
              </a:rPr>
              <a:t>ůžete použít následující slova:  </a:t>
            </a:r>
            <a:r>
              <a:rPr lang="cs-CZ" sz="2000" i="1" dirty="0" smtClean="0">
                <a:solidFill>
                  <a:srgbClr val="7030A0"/>
                </a:solidFill>
              </a:rPr>
              <a:t>VOLIČ</a:t>
            </a:r>
          </a:p>
          <a:p>
            <a:r>
              <a:rPr lang="cs-CZ" sz="2000" i="1" dirty="0">
                <a:solidFill>
                  <a:srgbClr val="7030A0"/>
                </a:solidFill>
              </a:rPr>
              <a:t> </a:t>
            </a:r>
            <a:r>
              <a:rPr lang="cs-CZ" sz="2000" i="1" dirty="0" smtClean="0">
                <a:solidFill>
                  <a:srgbClr val="7030A0"/>
                </a:solidFill>
              </a:rPr>
              <a:t>                                                    HLASOVACÍ LÍSTKY /praktická ukázka/</a:t>
            </a:r>
          </a:p>
          <a:p>
            <a:r>
              <a:rPr lang="cs-CZ" sz="2000" i="1" dirty="0">
                <a:solidFill>
                  <a:srgbClr val="7030A0"/>
                </a:solidFill>
              </a:rPr>
              <a:t> </a:t>
            </a:r>
            <a:r>
              <a:rPr lang="cs-CZ" sz="2000" i="1" dirty="0" smtClean="0">
                <a:solidFill>
                  <a:srgbClr val="7030A0"/>
                </a:solidFill>
              </a:rPr>
              <a:t>                                                    KANDIDÁTI</a:t>
            </a:r>
          </a:p>
          <a:p>
            <a:r>
              <a:rPr lang="cs-CZ" sz="2000" i="1" dirty="0">
                <a:solidFill>
                  <a:srgbClr val="7030A0"/>
                </a:solidFill>
              </a:rPr>
              <a:t> </a:t>
            </a:r>
            <a:r>
              <a:rPr lang="cs-CZ" sz="2000" i="1" dirty="0" smtClean="0">
                <a:solidFill>
                  <a:srgbClr val="7030A0"/>
                </a:solidFill>
              </a:rPr>
              <a:t>                                                    URNA</a:t>
            </a:r>
          </a:p>
          <a:p>
            <a:r>
              <a:rPr lang="cs-CZ" sz="2000" i="1" dirty="0">
                <a:solidFill>
                  <a:srgbClr val="7030A0"/>
                </a:solidFill>
              </a:rPr>
              <a:t> </a:t>
            </a:r>
            <a:r>
              <a:rPr lang="cs-CZ" sz="2000" i="1" dirty="0" smtClean="0">
                <a:solidFill>
                  <a:srgbClr val="7030A0"/>
                </a:solidFill>
              </a:rPr>
              <a:t>                                                    VOLEBNÍ MÍSTNOST </a:t>
            </a:r>
          </a:p>
          <a:p>
            <a:r>
              <a:rPr lang="cs-CZ" sz="2000" i="1" dirty="0">
                <a:solidFill>
                  <a:srgbClr val="7030A0"/>
                </a:solidFill>
              </a:rPr>
              <a:t> </a:t>
            </a:r>
            <a:r>
              <a:rPr lang="cs-CZ" sz="2000" i="1" dirty="0" smtClean="0">
                <a:solidFill>
                  <a:srgbClr val="7030A0"/>
                </a:solidFill>
              </a:rPr>
              <a:t>                                                    VOLEBNÍ KOMISE</a:t>
            </a:r>
          </a:p>
          <a:p>
            <a:r>
              <a:rPr lang="cs-CZ" i="1" dirty="0" smtClean="0">
                <a:solidFill>
                  <a:srgbClr val="7030A0"/>
                </a:solidFill>
              </a:rPr>
              <a:t>Nejdříve si zopakujte, kdo může volit a kdo může být volen.</a:t>
            </a:r>
            <a:endParaRPr lang="cs-CZ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4772" y="873586"/>
            <a:ext cx="805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Nezoufejte, že se nemůžete skutečných voleb zúčastnit. My si na tady zahrajeme.</a:t>
            </a:r>
          </a:p>
          <a:p>
            <a:r>
              <a:rPr lang="cs-CZ" dirty="0" smtClean="0"/>
              <a:t>Zvolíme si MISS a SYMPAŤÁKA NAŠÍ ŠKOLY! Co budeme potřebovat:  </a:t>
            </a:r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1043608" y="2924944"/>
            <a:ext cx="18973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VLASTNÍ IDENTIFIKAČNÍ PRŮKAZY 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3995936" y="2678108"/>
            <a:ext cx="13681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VOLEBNÍ KOMISI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6367018" y="2924944"/>
            <a:ext cx="14453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VOLEBNÍ MÍSTNOST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483768" y="486916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URNU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4811189" y="4485742"/>
            <a:ext cx="149767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VHODNÉ KANDIDÁTY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33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121156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00808" y="1916832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                                 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79912" y="27433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/FOTO/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59423" y="3284984"/>
            <a:ext cx="7199584" cy="258532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Jméno a příjmení: ………………………………………………………………………………</a:t>
            </a:r>
          </a:p>
          <a:p>
            <a:endParaRPr lang="cs-CZ" dirty="0" smtClean="0"/>
          </a:p>
          <a:p>
            <a:r>
              <a:rPr lang="cs-CZ" dirty="0" smtClean="0"/>
              <a:t>Datum narození: ………………………………………………………………………………..</a:t>
            </a:r>
          </a:p>
          <a:p>
            <a:endParaRPr lang="cs-CZ" dirty="0" smtClean="0"/>
          </a:p>
          <a:p>
            <a:r>
              <a:rPr lang="cs-CZ" dirty="0" smtClean="0"/>
              <a:t>Adresa: ……………………………………………………………………………………………….</a:t>
            </a:r>
          </a:p>
          <a:p>
            <a:r>
              <a:rPr lang="cs-CZ" dirty="0" smtClean="0"/>
              <a:t>               ……………………………………………………………………………………………</a:t>
            </a:r>
          </a:p>
          <a:p>
            <a:endParaRPr lang="cs-CZ" dirty="0" smtClean="0"/>
          </a:p>
          <a:p>
            <a:r>
              <a:rPr lang="cs-CZ" dirty="0" smtClean="0"/>
              <a:t>Zájmy a záliby: …………………………………………………………………………………..</a:t>
            </a:r>
          </a:p>
          <a:p>
            <a:r>
              <a:rPr lang="cs-CZ" dirty="0"/>
              <a:t> </a:t>
            </a:r>
            <a:r>
              <a:rPr lang="cs-CZ" dirty="0" smtClean="0"/>
              <a:t>              ……………………………………………………………………………………………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98940" y="980728"/>
            <a:ext cx="6733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/>
              <a:t>IDENTIFIKAČNÍ PRŮKAZ VOLIČE MISS A SYMPAŤÁKA</a:t>
            </a:r>
            <a:endParaRPr lang="cs-CZ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341663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654873"/>
              </p:ext>
            </p:extLst>
          </p:nvPr>
        </p:nvGraphicFramePr>
        <p:xfrm>
          <a:off x="0" y="128349"/>
          <a:ext cx="9144000" cy="6741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5656"/>
                <a:gridCol w="1584176"/>
                <a:gridCol w="1512168"/>
                <a:gridCol w="1524000"/>
                <a:gridCol w="1524000"/>
                <a:gridCol w="1524000"/>
              </a:tblGrid>
              <a:tr h="1348274">
                <a:tc>
                  <a:txBody>
                    <a:bodyPr/>
                    <a:lstStyle/>
                    <a:p>
                      <a:r>
                        <a:rPr lang="cs-CZ" dirty="0" smtClean="0"/>
                        <a:t> </a:t>
                      </a:r>
                    </a:p>
                    <a:p>
                      <a:r>
                        <a:rPr lang="cs-CZ" dirty="0" smtClean="0"/>
                        <a:t>  VOLEBNÍ</a:t>
                      </a:r>
                    </a:p>
                    <a:p>
                      <a:r>
                        <a:rPr lang="cs-CZ" dirty="0" smtClean="0"/>
                        <a:t>  LÍSTEK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4827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4827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4827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4827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2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908720"/>
            <a:ext cx="7531164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Další úkoly:  PŘÍPRAVA VOLEBNÍ MÍSTNOSTI S URNOU</a:t>
            </a:r>
          </a:p>
          <a:p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                VYBRÁNÍ VOLEBNÍ KOMISE</a:t>
            </a:r>
          </a:p>
          <a:p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                ROZSTŘÍHÁNÍ VOLEBNÍCH LÍSTKŮ</a:t>
            </a:r>
          </a:p>
          <a:p>
            <a:endParaRPr lang="cs-CZ" sz="2000" dirty="0"/>
          </a:p>
          <a:p>
            <a:r>
              <a:rPr lang="cs-CZ" sz="2000" dirty="0" smtClean="0"/>
              <a:t>                     VLASTNÍ VOLBY</a:t>
            </a:r>
          </a:p>
          <a:p>
            <a:endParaRPr lang="cs-CZ" sz="2000" dirty="0"/>
          </a:p>
          <a:p>
            <a:r>
              <a:rPr lang="cs-CZ" i="1" dirty="0" smtClean="0"/>
              <a:t>Postup je následující:  Děti si mezi sebou zvolí tři členy volební  komise,</a:t>
            </a:r>
          </a:p>
          <a:p>
            <a:r>
              <a:rPr lang="cs-CZ" i="1" dirty="0" smtClean="0"/>
              <a:t>Společnými silami připraví volební místnost s urnou, výzdobou a zástěnou</a:t>
            </a:r>
          </a:p>
          <a:p>
            <a:r>
              <a:rPr lang="cs-CZ" i="1" dirty="0" smtClean="0"/>
              <a:t>/fantazii se meze nekladou/, rozstříhají  volební lístky </a:t>
            </a:r>
          </a:p>
          <a:p>
            <a:r>
              <a:rPr lang="cs-CZ" sz="3600" i="1" dirty="0" smtClean="0">
                <a:solidFill>
                  <a:srgbClr val="FF0000"/>
                </a:solidFill>
              </a:rPr>
              <a:t>        A MOHOU ZAČÍT VOLBY!</a:t>
            </a:r>
            <a:r>
              <a:rPr lang="cs-CZ" i="1" dirty="0" smtClean="0"/>
              <a:t> </a:t>
            </a:r>
          </a:p>
          <a:p>
            <a:endParaRPr lang="cs-CZ" i="1" dirty="0"/>
          </a:p>
          <a:p>
            <a:r>
              <a:rPr lang="cs-CZ" dirty="0" smtClean="0"/>
              <a:t>Poznámka: svého kandidáta si každý tajně napíše na volební lístek, </a:t>
            </a:r>
          </a:p>
          <a:p>
            <a:r>
              <a:rPr lang="cs-CZ" dirty="0"/>
              <a:t>p</a:t>
            </a:r>
            <a:r>
              <a:rPr lang="cs-CZ" dirty="0" smtClean="0"/>
              <a:t>řistoupí s průkazem před volební  komisi a za zástěnou vhodí lístek </a:t>
            </a:r>
          </a:p>
          <a:p>
            <a:r>
              <a:rPr lang="cs-CZ" dirty="0"/>
              <a:t>d</a:t>
            </a:r>
            <a:r>
              <a:rPr lang="cs-CZ" dirty="0" smtClean="0"/>
              <a:t>o urny. Vše probíhá ve slavnostní atmosféře. Nakonec komise spočítá </a:t>
            </a:r>
          </a:p>
          <a:p>
            <a:r>
              <a:rPr lang="cs-CZ" dirty="0"/>
              <a:t>h</a:t>
            </a:r>
            <a:r>
              <a:rPr lang="cs-CZ" dirty="0" smtClean="0"/>
              <a:t>lasy  a vyhlásí vítěze. Průběh voleb zaznamenáme a vyvěsíme na nástěnce.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718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76672"/>
            <a:ext cx="8481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724650" algn="l"/>
              </a:tabLst>
            </a:pPr>
            <a:r>
              <a:rPr lang="cs-CZ" sz="3600" b="1" i="1" u="sng" dirty="0" smtClean="0"/>
              <a:t>   BESEDA S KANDIDÁTEM DO KRAJE </a:t>
            </a:r>
          </a:p>
          <a:p>
            <a:pPr algn="ctr">
              <a:tabLst>
                <a:tab pos="6724650" algn="l"/>
              </a:tabLst>
            </a:pPr>
            <a:r>
              <a:rPr lang="cs-CZ" sz="3600" b="1" i="1" u="sng" dirty="0" smtClean="0"/>
              <a:t>VYSOČINA, PANEM JANEM CHLOUPKEM</a:t>
            </a:r>
            <a:endParaRPr lang="cs-CZ" sz="3600" b="1" i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2420888"/>
            <a:ext cx="6978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Navržené otázky: </a:t>
            </a:r>
          </a:p>
          <a:p>
            <a:r>
              <a:rPr lang="cs-CZ" dirty="0" smtClean="0"/>
              <a:t>1/ Pane starosta, proč jste se rozhodl kandidovat v letošních volbách?</a:t>
            </a:r>
          </a:p>
          <a:p>
            <a:r>
              <a:rPr lang="cs-CZ" dirty="0" smtClean="0"/>
              <a:t>2/ Jaké jsou vaše priority?</a:t>
            </a:r>
          </a:p>
          <a:p>
            <a:r>
              <a:rPr lang="cs-CZ" dirty="0" smtClean="0"/>
              <a:t>3/ Jaké je vaše oblíbené jídlo?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5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</TotalTime>
  <Words>439</Words>
  <Application>Microsoft Office PowerPoint</Application>
  <PresentationFormat>Předvádění na obrazovce (4:3)</PresentationFormat>
  <Paragraphs>84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Cesta</vt:lpstr>
      <vt:lpstr>JDEME K VOLBÁM! Autor: Mgr.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JDEME K VOLBÁM! Autor: Mgr. Ivana Tesařová</dc:title>
  <dc:creator>user01</dc:creator>
  <cp:lastModifiedBy>simkova</cp:lastModifiedBy>
  <cp:revision>17</cp:revision>
  <cp:lastPrinted>2013-05-23T11:29:44Z</cp:lastPrinted>
  <dcterms:created xsi:type="dcterms:W3CDTF">2012-10-06T06:26:42Z</dcterms:created>
  <dcterms:modified xsi:type="dcterms:W3CDTF">2013-06-13T13:08:04Z</dcterms:modified>
</cp:coreProperties>
</file>