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JAK VZNIKAJÍ NÁZVY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59894" y="4437112"/>
            <a:ext cx="52200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80" y="5229200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90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107522"/>
              </p:ext>
            </p:extLst>
          </p:nvPr>
        </p:nvGraphicFramePr>
        <p:xfrm>
          <a:off x="539552" y="548683"/>
          <a:ext cx="8280920" cy="61531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4456"/>
                <a:gridCol w="4176464"/>
              </a:tblGrid>
              <a:tr h="1461231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náměty činností. Spojuje učivo morfologie</a:t>
                      </a:r>
                      <a:r>
                        <a:rPr lang="cs-CZ" baseline="0" dirty="0" smtClean="0"/>
                        <a:t> s pověstí. Využívá tvořivou fantazii / jak asi vznikly názvy obcí / a moment „překvapení“. Jak to podle pověstí bylo.</a:t>
                      </a:r>
                      <a:endParaRPr lang="cs-CZ" dirty="0"/>
                    </a:p>
                  </a:txBody>
                  <a:tcPr/>
                </a:tc>
              </a:tr>
              <a:tr h="629291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29291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883701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Rozlišuje podstatné a okrajové informace v textu.</a:t>
                      </a:r>
                      <a:r>
                        <a:rPr lang="cs-CZ" baseline="0" dirty="0" smtClean="0"/>
                        <a:t> Posuzuje úplnost a neúplnost sdělení. Porovnává významy slov.</a:t>
                      </a:r>
                      <a:endParaRPr lang="cs-CZ" dirty="0"/>
                    </a:p>
                  </a:txBody>
                  <a:tcPr/>
                </a:tc>
              </a:tr>
              <a:tr h="629291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629291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629291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</a:t>
                      </a:r>
                      <a:endParaRPr lang="cs-CZ" dirty="0"/>
                    </a:p>
                  </a:txBody>
                  <a:tcPr/>
                </a:tc>
              </a:tr>
              <a:tr h="629291">
                <a:tc>
                  <a:txBody>
                    <a:bodyPr/>
                    <a:lstStyle/>
                    <a:p>
                      <a:r>
                        <a:rPr lang="cs-CZ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27.2.2013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20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917487"/>
              </p:ext>
            </p:extLst>
          </p:nvPr>
        </p:nvGraphicFramePr>
        <p:xfrm>
          <a:off x="0" y="0"/>
          <a:ext cx="9144000" cy="8229600"/>
        </p:xfrm>
        <a:graphic>
          <a:graphicData uri="http://schemas.openxmlformats.org/drawingml/2006/table">
            <a:tbl>
              <a:tblPr bandRow="1">
                <a:tableStyleId>{08FB837D-C827-4EFA-A057-4D05807E0F7C}</a:tableStyleId>
              </a:tblPr>
              <a:tblGrid>
                <a:gridCol w="4572000"/>
                <a:gridCol w="4572000"/>
              </a:tblGrid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DOMLAŇOCEVI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CEDĚDI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VÍCEKOSLAVI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VODUBK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13792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NIMJECE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MĚJAŘIROCE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TOLIŘOH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SONILECE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SÁDEK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cs-CZ" sz="4800" dirty="0" smtClean="0"/>
                        <a:t>BUCEVIJODĚ</a:t>
                      </a:r>
                      <a:endParaRPr lang="cs-C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9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72658" y="996992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Legenda k pracovnímu listu:  PRÁCE VE DVOJICÍCH</a:t>
            </a:r>
          </a:p>
          <a:p>
            <a:r>
              <a:rPr lang="cs-CZ" i="1" dirty="0" smtClean="0"/>
              <a:t>Co nejrychleji dešifrujte názvy obcí našeho regionu. Můžete si pomoci mapou.</a:t>
            </a:r>
          </a:p>
          <a:p>
            <a:r>
              <a:rPr lang="cs-CZ" i="1" dirty="0" smtClean="0"/>
              <a:t>Pokuste se najít základové slovo ke každému názvu. Např. Mladoňovice – mladý </a:t>
            </a:r>
          </a:p>
          <a:p>
            <a:endParaRPr lang="cs-CZ" i="1" dirty="0"/>
          </a:p>
          <a:p>
            <a:endParaRPr lang="cs-CZ" i="1" dirty="0" smtClean="0"/>
          </a:p>
          <a:p>
            <a:r>
              <a:rPr lang="cs-CZ" i="1" dirty="0" smtClean="0"/>
              <a:t> </a:t>
            </a:r>
            <a:endParaRPr lang="cs-CZ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5576" y="2064607"/>
            <a:ext cx="77950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Další práce už je na vaší fantazii. </a:t>
            </a:r>
            <a:r>
              <a:rPr lang="cs-CZ" i="1" dirty="0" smtClean="0"/>
              <a:t>Vymyslete  k názvům krátké verze pověstí o tom</a:t>
            </a:r>
          </a:p>
          <a:p>
            <a:r>
              <a:rPr lang="cs-CZ" i="1" dirty="0"/>
              <a:t>j</a:t>
            </a:r>
            <a:r>
              <a:rPr lang="cs-CZ" i="1" dirty="0" smtClean="0"/>
              <a:t>ak přišly obce ke svému jménu. Stačí  pět až sedm vět. Jako pomůcky můžete </a:t>
            </a:r>
          </a:p>
          <a:p>
            <a:r>
              <a:rPr lang="cs-CZ" i="1" dirty="0"/>
              <a:t>v</a:t>
            </a:r>
            <a:r>
              <a:rPr lang="cs-CZ" i="1" dirty="0" smtClean="0"/>
              <a:t>yužít  stručnou osnovu příběhu. </a:t>
            </a:r>
          </a:p>
          <a:p>
            <a:r>
              <a:rPr lang="cs-CZ" i="1" dirty="0" smtClean="0"/>
              <a:t>Uvedené příběhy si můžete doplnit obrázkovým vyprávěním a společně přečíst a ohodnotit. </a:t>
            </a:r>
          </a:p>
          <a:p>
            <a:endParaRPr lang="cs-CZ" i="1" dirty="0" smtClean="0"/>
          </a:p>
          <a:p>
            <a:endParaRPr lang="cs-CZ" i="1" dirty="0"/>
          </a:p>
          <a:p>
            <a:r>
              <a:rPr lang="cs-CZ" i="1" dirty="0" smtClean="0"/>
              <a:t>POZNÁMKA:  </a:t>
            </a:r>
            <a:r>
              <a:rPr lang="cs-CZ" dirty="0" smtClean="0"/>
              <a:t>O uvedených vesnicích a městech existují již pověsti např. v knihách:</a:t>
            </a:r>
          </a:p>
          <a:p>
            <a:r>
              <a:rPr lang="cs-CZ" i="1" dirty="0" smtClean="0"/>
              <a:t>M. Ondříček: OBRÁZKY Z JAROMĚŘICKA, O STŘÍBRNÉ PODKOVĚ aj. </a:t>
            </a:r>
          </a:p>
          <a:p>
            <a:r>
              <a:rPr lang="cs-CZ" i="1" dirty="0" smtClean="0"/>
              <a:t>Přečtěte si je a porovnejte s vaší verzí. </a:t>
            </a:r>
          </a:p>
          <a:p>
            <a:endParaRPr lang="cs-CZ" i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534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836712"/>
            <a:ext cx="2284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Shrnutí:  </a:t>
            </a:r>
            <a:r>
              <a:rPr lang="cs-CZ" sz="2800" b="1" i="1" u="sng" dirty="0" smtClean="0">
                <a:solidFill>
                  <a:srgbClr val="FF0000"/>
                </a:solidFill>
              </a:rPr>
              <a:t>POVĚSTI</a:t>
            </a:r>
            <a:endParaRPr lang="cs-CZ" b="1" i="1" u="sng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15615" y="1484784"/>
            <a:ext cx="7393819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1/ Jak vznikají pověsti? Jaký je rozdíl mezi pohádkou a pověstí?</a:t>
            </a:r>
          </a:p>
          <a:p>
            <a:endParaRPr lang="cs-CZ" sz="2000" dirty="0" smtClean="0"/>
          </a:p>
          <a:p>
            <a:r>
              <a:rPr lang="cs-CZ" sz="2000" dirty="0" smtClean="0"/>
              <a:t>2/ Přečti si potichu následující ukázku regionální pověsti a na základě.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ouvislostí se pokus doplnit chybějící údaje. </a:t>
            </a:r>
          </a:p>
          <a:p>
            <a:r>
              <a:rPr lang="cs-CZ" sz="2000" dirty="0" smtClean="0"/>
              <a:t> </a:t>
            </a:r>
          </a:p>
          <a:p>
            <a:r>
              <a:rPr lang="cs-CZ" sz="2000" dirty="0" smtClean="0"/>
              <a:t>3/ Vyjádři jinak podtrhaná místa v textu.</a:t>
            </a:r>
          </a:p>
          <a:p>
            <a:endParaRPr lang="cs-CZ" sz="2000" dirty="0" smtClean="0"/>
          </a:p>
          <a:p>
            <a:r>
              <a:rPr lang="cs-CZ" sz="2000" dirty="0" smtClean="0"/>
              <a:t>4/ Společně si nyní znovu a nahlas přečtěte takto upravenou pověst.</a:t>
            </a:r>
          </a:p>
          <a:p>
            <a:endParaRPr lang="cs-CZ" sz="2000" dirty="0" smtClean="0"/>
          </a:p>
          <a:p>
            <a:r>
              <a:rPr lang="cs-CZ" sz="2000" dirty="0" smtClean="0"/>
              <a:t>5/ Ukažte na mapě místo, k němuž se pověst váže.</a:t>
            </a:r>
          </a:p>
          <a:p>
            <a:endParaRPr lang="cs-CZ" sz="2000" dirty="0" smtClean="0"/>
          </a:p>
          <a:p>
            <a:r>
              <a:rPr lang="cs-CZ" sz="2000" dirty="0" smtClean="0"/>
              <a:t>6/ Jak vypadal </a:t>
            </a:r>
            <a:r>
              <a:rPr lang="cs-CZ" sz="2000" dirty="0" err="1" smtClean="0"/>
              <a:t>hejkálek</a:t>
            </a:r>
            <a:r>
              <a:rPr lang="cs-CZ" sz="2000" dirty="0" smtClean="0"/>
              <a:t>? Přečtěte si jinou pověst, kde nechybí jeho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řesný popis a vyhlaste soutěž o nejlepší /nejpřesnější/ obrázek. </a:t>
            </a:r>
          </a:p>
          <a:p>
            <a:r>
              <a:rPr lang="cs-CZ" sz="2000" dirty="0" smtClean="0"/>
              <a:t>Může to být domácí úkol. Obrázky si vystavte ve třídě.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4863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259632" y="6021288"/>
            <a:ext cx="6672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Názvy obcí z titulního listu: Mladoňovice, Dědice, Slavíkovice,</a:t>
            </a:r>
          </a:p>
          <a:p>
            <a:r>
              <a:rPr lang="cs-CZ" dirty="0" smtClean="0"/>
              <a:t>Budkov, Jemnice, Jaroměřice, Litohoř, Lesonice, Sádek, Budějovice. 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403647" y="620688"/>
            <a:ext cx="237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rgbClr val="FF0000"/>
                </a:solidFill>
              </a:rPr>
              <a:t>Hejkálci</a:t>
            </a:r>
            <a:r>
              <a:rPr lang="cs-CZ" dirty="0" smtClean="0">
                <a:solidFill>
                  <a:srgbClr val="FF0000"/>
                </a:solidFill>
              </a:rPr>
              <a:t> na Kobylí hlavě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80498" y="1412776"/>
            <a:ext cx="784413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Kobylí hlava je vrch mezi Chlístovem a Heralticemi. </a:t>
            </a:r>
            <a:r>
              <a:rPr lang="cs-CZ" u="sng" dirty="0" smtClean="0"/>
              <a:t>Od nepaměti </a:t>
            </a:r>
            <a:r>
              <a:rPr lang="cs-CZ" dirty="0" smtClean="0"/>
              <a:t>se prý tady</a:t>
            </a:r>
          </a:p>
          <a:p>
            <a:r>
              <a:rPr lang="cs-CZ" dirty="0"/>
              <a:t>z</a:t>
            </a:r>
            <a:r>
              <a:rPr lang="cs-CZ" dirty="0" smtClean="0"/>
              <a:t>držovali </a:t>
            </a:r>
            <a:r>
              <a:rPr lang="cs-CZ" dirty="0" err="1" smtClean="0"/>
              <a:t>hejkálci</a:t>
            </a:r>
            <a:r>
              <a:rPr lang="cs-CZ" dirty="0" smtClean="0"/>
              <a:t>. Kdysi jel sedlák Svoboda pro dříví do lesa na Kobylí hlavu.</a:t>
            </a:r>
          </a:p>
          <a:p>
            <a:r>
              <a:rPr lang="cs-CZ" dirty="0" smtClean="0"/>
              <a:t>Vyjel z domu před svítáním. Jelo se mu dobře. Z podřimování ho vyrušilo jakési </a:t>
            </a:r>
          </a:p>
          <a:p>
            <a:r>
              <a:rPr lang="cs-CZ" dirty="0"/>
              <a:t>v</a:t>
            </a:r>
            <a:r>
              <a:rPr lang="cs-CZ" dirty="0" smtClean="0"/>
              <a:t>olání. Zbystřil sluch. Několikrát zavolal, ale nikdo neodpovídal. Zpozoroval, že </a:t>
            </a:r>
          </a:p>
          <a:p>
            <a:r>
              <a:rPr lang="cs-CZ" dirty="0"/>
              <a:t>k</a:t>
            </a:r>
            <a:r>
              <a:rPr lang="cs-CZ" dirty="0" smtClean="0"/>
              <a:t>oně zpomalili a jsou nepokojní a zpocení</a:t>
            </a:r>
            <a:r>
              <a:rPr lang="cs-CZ" u="sng" dirty="0" smtClean="0"/>
              <a:t>. Nešlo mu to na rozum.</a:t>
            </a:r>
            <a:r>
              <a:rPr lang="cs-CZ" dirty="0" smtClean="0"/>
              <a:t> Ohlédl se a ve </a:t>
            </a:r>
          </a:p>
          <a:p>
            <a:r>
              <a:rPr lang="cs-CZ" dirty="0"/>
              <a:t>s</a:t>
            </a:r>
            <a:r>
              <a:rPr lang="cs-CZ" dirty="0" smtClean="0"/>
              <a:t>vitu měsíčních paprsků zahlédl jakousi tmavou postavu s kapucí na hlavě. </a:t>
            </a:r>
          </a:p>
          <a:p>
            <a:r>
              <a:rPr lang="cs-CZ" dirty="0" smtClean="0"/>
              <a:t>Sedlákovi se zatajil dech. Vyděsil se. Pomyslel si, že je to ……………………….. . </a:t>
            </a:r>
          </a:p>
          <a:p>
            <a:r>
              <a:rPr lang="cs-CZ" u="sng" dirty="0" smtClean="0"/>
              <a:t>V momentě </a:t>
            </a:r>
            <a:r>
              <a:rPr lang="cs-CZ" dirty="0" smtClean="0"/>
              <a:t>omdlel. Když se probral, nikde nikdo. Z Heraltic slyšel kokrhat kohouty</a:t>
            </a:r>
          </a:p>
          <a:p>
            <a:r>
              <a:rPr lang="cs-CZ" dirty="0"/>
              <a:t>a</a:t>
            </a:r>
            <a:r>
              <a:rPr lang="cs-CZ" dirty="0" smtClean="0"/>
              <a:t> po </a:t>
            </a:r>
            <a:r>
              <a:rPr lang="cs-CZ" dirty="0" err="1" smtClean="0"/>
              <a:t>hejkálkovi</a:t>
            </a:r>
            <a:r>
              <a:rPr lang="cs-CZ" dirty="0" smtClean="0"/>
              <a:t> nebylo ani památky. Chystal se k odjezdu. Vtom přišel ……………. . </a:t>
            </a:r>
          </a:p>
          <a:p>
            <a:r>
              <a:rPr lang="cs-CZ" dirty="0" smtClean="0"/>
              <a:t>Sedlák mu hned všechno vyprávěl. Hajný ho uklidnil a ujistil, že měl velké štěstí, </a:t>
            </a:r>
          </a:p>
          <a:p>
            <a:r>
              <a:rPr lang="cs-CZ" dirty="0"/>
              <a:t>ž</a:t>
            </a:r>
            <a:r>
              <a:rPr lang="cs-CZ" dirty="0" smtClean="0"/>
              <a:t>e to dobře dopadlo. Moc dobře prý ví, co </a:t>
            </a:r>
            <a:r>
              <a:rPr lang="cs-CZ" dirty="0" err="1" smtClean="0"/>
              <a:t>hejkálci</a:t>
            </a:r>
            <a:r>
              <a:rPr lang="cs-CZ" dirty="0" smtClean="0"/>
              <a:t> dovedou, ale naštěstí jejich </a:t>
            </a:r>
          </a:p>
          <a:p>
            <a:r>
              <a:rPr lang="cs-CZ" dirty="0"/>
              <a:t>m</a:t>
            </a:r>
            <a:r>
              <a:rPr lang="cs-CZ" dirty="0" smtClean="0"/>
              <a:t>oc končí s kohoutím …………………… . </a:t>
            </a:r>
          </a:p>
          <a:p>
            <a:r>
              <a:rPr lang="cs-CZ" dirty="0" smtClean="0"/>
              <a:t>Od té doby sedlák Svoboda pro dříví na Kobylí hlavu v noci nejezdil. </a:t>
            </a:r>
          </a:p>
          <a:p>
            <a:r>
              <a:rPr lang="cs-CZ" dirty="0" smtClean="0"/>
              <a:t>                                            / </a:t>
            </a:r>
            <a:r>
              <a:rPr lang="cs-CZ" i="1" dirty="0" smtClean="0"/>
              <a:t>Regionální diktáty, Mgr. Světlana Hrůzová, 1998 /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39232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575</Words>
  <Application>Microsoft Office PowerPoint</Application>
  <PresentationFormat>Předvádění na obrazovce (4:3)</PresentationFormat>
  <Paragraphs>77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JAK VZNIKAJÍ NÁZVY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VZNIKAJÍ NÁZVY Autor: Mgr. Ivana Tesařová</dc:title>
  <dc:creator>user01</dc:creator>
  <cp:lastModifiedBy>simkova</cp:lastModifiedBy>
  <cp:revision>17</cp:revision>
  <cp:lastPrinted>2013-05-23T11:26:17Z</cp:lastPrinted>
  <dcterms:created xsi:type="dcterms:W3CDTF">2012-08-08T07:50:16Z</dcterms:created>
  <dcterms:modified xsi:type="dcterms:W3CDTF">2013-06-13T13:07:52Z</dcterms:modified>
</cp:coreProperties>
</file>