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SLOVNÍ DRUHY</a:t>
            </a:r>
            <a:br>
              <a:rPr lang="cs-CZ" dirty="0" smtClean="0"/>
            </a:br>
            <a:r>
              <a:rPr lang="cs-CZ" dirty="0" smtClean="0"/>
              <a:t>Mgr. Ivana Tesařová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91880" y="4581128"/>
            <a:ext cx="51480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9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Materiál vznikl v rámci projektu Šance pro všechny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900" b="0" i="0" u="none" strike="noStrike" cap="none" normalizeH="0" baseline="0" dirty="0" err="1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č.proj</a:t>
            </a:r>
            <a:r>
              <a:rPr kumimoji="0" lang="cs-CZ" sz="19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. CZ.1.07/1.4.00/21.2165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imkova\AppData\Local\Microsoft\Windows\Temporary Internet Files\Content.Outlook\ARSLDRRZ\OPVK_hor_zakladni_logolink_CMYK_cz (4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68" y="5373216"/>
            <a:ext cx="5760720" cy="12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87257"/>
              </p:ext>
            </p:extLst>
          </p:nvPr>
        </p:nvGraphicFramePr>
        <p:xfrm>
          <a:off x="899592" y="1397000"/>
          <a:ext cx="7272808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6404"/>
                <a:gridCol w="363640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 a náměty činností k procvičení slovních druhů. Využívají práci</a:t>
                      </a:r>
                      <a:r>
                        <a:rPr lang="cs-CZ" baseline="0" dirty="0" smtClean="0"/>
                        <a:t> s textem. Součástí může být soutěž při spojování dvojic slov dle významu.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Určuje</a:t>
                      </a:r>
                      <a:r>
                        <a:rPr lang="cs-CZ" baseline="0" dirty="0" smtClean="0"/>
                        <a:t> slovní druhy plnovýznamových slov a využívá je v gramaticky správných tvarech.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4. ročníku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Český jazyk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součástí textu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23.1.2013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0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1052736"/>
            <a:ext cx="2640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Spoj hbitě, co k sobě patří:</a:t>
            </a:r>
          </a:p>
          <a:p>
            <a:endParaRPr lang="cs-CZ" i="1" dirty="0"/>
          </a:p>
          <a:p>
            <a:endParaRPr lang="cs-CZ" i="1" dirty="0"/>
          </a:p>
        </p:txBody>
      </p:sp>
      <p:sp>
        <p:nvSpPr>
          <p:cNvPr id="4" name="Ovál 3"/>
          <p:cNvSpPr/>
          <p:nvPr/>
        </p:nvSpPr>
        <p:spPr>
          <a:xfrm>
            <a:off x="1258715" y="1798209"/>
            <a:ext cx="112048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</a:t>
            </a:r>
            <a:r>
              <a:rPr lang="cs-CZ" dirty="0" smtClean="0"/>
              <a:t>-</a:t>
            </a:r>
            <a:r>
              <a:rPr lang="cs-CZ" dirty="0" err="1" smtClean="0"/>
              <a:t>jm</a:t>
            </a:r>
            <a:r>
              <a:rPr lang="cs-CZ" dirty="0" smtClean="0"/>
              <a:t>-n-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4782796" y="2060849"/>
            <a:ext cx="914400" cy="1537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Př</a:t>
            </a:r>
            <a:r>
              <a:rPr lang="cs-CZ" dirty="0" smtClean="0"/>
              <a:t>-d-</a:t>
            </a:r>
            <a:r>
              <a:rPr lang="cs-CZ" dirty="0" err="1" smtClean="0"/>
              <a:t>vn</a:t>
            </a:r>
            <a:r>
              <a:rPr lang="cs-CZ" dirty="0" smtClean="0"/>
              <a:t>- </a:t>
            </a:r>
          </a:p>
          <a:p>
            <a:pPr algn="ctr"/>
            <a:r>
              <a:rPr lang="cs-CZ" dirty="0" err="1" smtClean="0"/>
              <a:t>Jm</a:t>
            </a:r>
            <a:r>
              <a:rPr lang="cs-CZ" dirty="0" smtClean="0"/>
              <a:t>-n-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1179712" y="4308740"/>
            <a:ext cx="11994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</a:t>
            </a:r>
            <a:r>
              <a:rPr lang="cs-CZ" dirty="0" smtClean="0"/>
              <a:t>-</a:t>
            </a:r>
            <a:r>
              <a:rPr lang="cs-CZ" dirty="0" err="1" smtClean="0"/>
              <a:t>sl</a:t>
            </a:r>
            <a:r>
              <a:rPr lang="cs-CZ" dirty="0" smtClean="0"/>
              <a:t>-</a:t>
            </a:r>
            <a:r>
              <a:rPr lang="cs-CZ" dirty="0" err="1" smtClean="0"/>
              <a:t>vk</a:t>
            </a:r>
            <a:r>
              <a:rPr lang="cs-CZ" dirty="0" smtClean="0"/>
              <a:t>-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7262384" y="2004267"/>
            <a:ext cx="112603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</a:t>
            </a:r>
            <a:r>
              <a:rPr lang="cs-CZ" dirty="0" err="1" smtClean="0"/>
              <a:t>ř-sl-vc</a:t>
            </a:r>
            <a:r>
              <a:rPr lang="cs-CZ" dirty="0" smtClean="0"/>
              <a:t>-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2849000" y="3568233"/>
            <a:ext cx="148527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</a:t>
            </a:r>
            <a:r>
              <a:rPr lang="cs-CZ" dirty="0" smtClean="0"/>
              <a:t>pojují slova a věty</a:t>
            </a:r>
            <a:endParaRPr lang="cs-CZ" dirty="0"/>
          </a:p>
        </p:txBody>
      </p:sp>
      <p:sp>
        <p:nvSpPr>
          <p:cNvPr id="10" name="Ovál 9"/>
          <p:cNvSpPr/>
          <p:nvPr/>
        </p:nvSpPr>
        <p:spPr>
          <a:xfrm>
            <a:off x="5749280" y="1372397"/>
            <a:ext cx="1371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</a:t>
            </a:r>
            <a:r>
              <a:rPr lang="cs-CZ" dirty="0" smtClean="0"/>
              <a:t>íselný význam</a:t>
            </a:r>
            <a:endParaRPr lang="cs-CZ" dirty="0"/>
          </a:p>
        </p:txBody>
      </p:sp>
      <p:sp>
        <p:nvSpPr>
          <p:cNvPr id="11" name="Ovál 10"/>
          <p:cNvSpPr/>
          <p:nvPr/>
        </p:nvSpPr>
        <p:spPr>
          <a:xfrm>
            <a:off x="5977880" y="2874640"/>
            <a:ext cx="133042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činnosti</a:t>
            </a:r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4910336" y="3772577"/>
            <a:ext cx="131173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</a:t>
            </a:r>
            <a:r>
              <a:rPr lang="cs-CZ" dirty="0" smtClean="0"/>
              <a:t>vuky, pocity výzvy…</a:t>
            </a:r>
            <a:endParaRPr lang="cs-CZ" dirty="0"/>
          </a:p>
        </p:txBody>
      </p:sp>
      <p:sp>
        <p:nvSpPr>
          <p:cNvPr id="13" name="Ovál 12"/>
          <p:cNvSpPr/>
          <p:nvPr/>
        </p:nvSpPr>
        <p:spPr>
          <a:xfrm>
            <a:off x="4530770" y="4991472"/>
            <a:ext cx="11664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</a:t>
            </a:r>
            <a:r>
              <a:rPr lang="cs-CZ" dirty="0" err="1" smtClean="0"/>
              <a:t>p-jk</a:t>
            </a:r>
            <a:r>
              <a:rPr lang="cs-CZ" dirty="0" smtClean="0"/>
              <a:t>-</a:t>
            </a:r>
            <a:endParaRPr lang="cs-CZ" dirty="0"/>
          </a:p>
        </p:txBody>
      </p:sp>
      <p:sp>
        <p:nvSpPr>
          <p:cNvPr id="14" name="Ovál 13"/>
          <p:cNvSpPr/>
          <p:nvPr/>
        </p:nvSpPr>
        <p:spPr>
          <a:xfrm>
            <a:off x="7882861" y="4647305"/>
            <a:ext cx="914400" cy="11516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</a:t>
            </a:r>
            <a:r>
              <a:rPr lang="cs-CZ" dirty="0" smtClean="0"/>
              <a:t>-st-c-</a:t>
            </a:r>
            <a:endParaRPr lang="cs-CZ" dirty="0"/>
          </a:p>
        </p:txBody>
      </p:sp>
      <p:sp>
        <p:nvSpPr>
          <p:cNvPr id="17" name="Ovál 16"/>
          <p:cNvSpPr/>
          <p:nvPr/>
        </p:nvSpPr>
        <p:spPr>
          <a:xfrm>
            <a:off x="3337012" y="1976066"/>
            <a:ext cx="133385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P-</a:t>
            </a:r>
            <a:r>
              <a:rPr lang="cs-CZ" dirty="0" err="1" smtClean="0"/>
              <a:t>dst</a:t>
            </a:r>
            <a:r>
              <a:rPr lang="cs-CZ" dirty="0" smtClean="0"/>
              <a:t>-</a:t>
            </a:r>
            <a:r>
              <a:rPr lang="cs-CZ" dirty="0" err="1" smtClean="0"/>
              <a:t>tn</a:t>
            </a:r>
            <a:r>
              <a:rPr lang="cs-CZ" dirty="0" smtClean="0"/>
              <a:t>- </a:t>
            </a:r>
            <a:r>
              <a:rPr lang="cs-CZ" dirty="0" err="1" smtClean="0"/>
              <a:t>jm</a:t>
            </a:r>
            <a:r>
              <a:rPr lang="cs-CZ" dirty="0" smtClean="0"/>
              <a:t>-na</a:t>
            </a:r>
            <a:endParaRPr lang="cs-CZ" dirty="0"/>
          </a:p>
        </p:txBody>
      </p:sp>
      <p:sp>
        <p:nvSpPr>
          <p:cNvPr id="18" name="Ovál 17"/>
          <p:cNvSpPr/>
          <p:nvPr/>
        </p:nvSpPr>
        <p:spPr>
          <a:xfrm>
            <a:off x="755576" y="3140968"/>
            <a:ext cx="14184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</a:t>
            </a:r>
            <a:r>
              <a:rPr lang="cs-CZ" dirty="0" smtClean="0"/>
              <a:t>ližší určení</a:t>
            </a:r>
            <a:endParaRPr lang="cs-CZ" dirty="0"/>
          </a:p>
        </p:txBody>
      </p:sp>
      <p:sp>
        <p:nvSpPr>
          <p:cNvPr id="19" name="Ovál 18"/>
          <p:cNvSpPr/>
          <p:nvPr/>
        </p:nvSpPr>
        <p:spPr>
          <a:xfrm>
            <a:off x="7716157" y="883809"/>
            <a:ext cx="110527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</a:t>
            </a:r>
            <a:r>
              <a:rPr lang="cs-CZ" dirty="0" err="1" smtClean="0"/>
              <a:t>l</a:t>
            </a:r>
            <a:r>
              <a:rPr lang="cs-CZ" dirty="0" smtClean="0"/>
              <a:t>-v-s-</a:t>
            </a:r>
            <a:endParaRPr lang="cs-CZ" dirty="0"/>
          </a:p>
        </p:txBody>
      </p:sp>
      <p:sp>
        <p:nvSpPr>
          <p:cNvPr id="20" name="Ovál 19"/>
          <p:cNvSpPr/>
          <p:nvPr/>
        </p:nvSpPr>
        <p:spPr>
          <a:xfrm>
            <a:off x="6206480" y="5448672"/>
            <a:ext cx="14150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</a:t>
            </a:r>
            <a:r>
              <a:rPr lang="cs-CZ" dirty="0" smtClean="0"/>
              <a:t>vozují věty</a:t>
            </a:r>
            <a:endParaRPr lang="cs-CZ" dirty="0"/>
          </a:p>
        </p:txBody>
      </p:sp>
      <p:sp>
        <p:nvSpPr>
          <p:cNvPr id="21" name="Ovál 20"/>
          <p:cNvSpPr/>
          <p:nvPr/>
        </p:nvSpPr>
        <p:spPr>
          <a:xfrm>
            <a:off x="2699792" y="4869160"/>
            <a:ext cx="12744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Kde ? Kdy? Jak?</a:t>
            </a:r>
            <a:endParaRPr lang="cs-CZ" dirty="0"/>
          </a:p>
        </p:txBody>
      </p:sp>
      <p:sp>
        <p:nvSpPr>
          <p:cNvPr id="22" name="Ovál 21"/>
          <p:cNvSpPr/>
          <p:nvPr/>
        </p:nvSpPr>
        <p:spPr>
          <a:xfrm>
            <a:off x="2267745" y="2653833"/>
            <a:ext cx="116251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</a:t>
            </a:r>
            <a:r>
              <a:rPr lang="cs-CZ" dirty="0" smtClean="0"/>
              <a:t>ástupci jmen </a:t>
            </a:r>
            <a:endParaRPr lang="cs-CZ" dirty="0"/>
          </a:p>
        </p:txBody>
      </p:sp>
      <p:sp>
        <p:nvSpPr>
          <p:cNvPr id="23" name="Ovál 22"/>
          <p:cNvSpPr/>
          <p:nvPr/>
        </p:nvSpPr>
        <p:spPr>
          <a:xfrm>
            <a:off x="4334271" y="883809"/>
            <a:ext cx="106967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názvy</a:t>
            </a:r>
            <a:endParaRPr lang="cs-CZ" dirty="0"/>
          </a:p>
        </p:txBody>
      </p:sp>
      <p:sp>
        <p:nvSpPr>
          <p:cNvPr id="24" name="Ovál 23"/>
          <p:cNvSpPr/>
          <p:nvPr/>
        </p:nvSpPr>
        <p:spPr>
          <a:xfrm>
            <a:off x="6429460" y="4297002"/>
            <a:ext cx="119202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vlastnosti</a:t>
            </a:r>
            <a:endParaRPr lang="cs-CZ" dirty="0"/>
          </a:p>
        </p:txBody>
      </p:sp>
      <p:sp>
        <p:nvSpPr>
          <p:cNvPr id="25" name="Ovál 24"/>
          <p:cNvSpPr/>
          <p:nvPr/>
        </p:nvSpPr>
        <p:spPr>
          <a:xfrm>
            <a:off x="1258714" y="5448672"/>
            <a:ext cx="144107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  <a:r>
              <a:rPr lang="cs-CZ" dirty="0" smtClean="0"/>
              <a:t>-t-</a:t>
            </a:r>
            <a:r>
              <a:rPr lang="cs-CZ" dirty="0" err="1" smtClean="0"/>
              <a:t>sl</a:t>
            </a:r>
            <a:r>
              <a:rPr lang="cs-CZ" dirty="0" smtClean="0"/>
              <a:t>-</a:t>
            </a:r>
            <a:r>
              <a:rPr lang="cs-CZ" dirty="0" err="1" smtClean="0"/>
              <a:t>vc</a:t>
            </a:r>
            <a:r>
              <a:rPr lang="cs-CZ" dirty="0" smtClean="0"/>
              <a:t>-</a:t>
            </a:r>
            <a:endParaRPr lang="cs-CZ" dirty="0"/>
          </a:p>
        </p:txBody>
      </p:sp>
      <p:sp>
        <p:nvSpPr>
          <p:cNvPr id="26" name="Ovál 25"/>
          <p:cNvSpPr/>
          <p:nvPr/>
        </p:nvSpPr>
        <p:spPr>
          <a:xfrm>
            <a:off x="7477571" y="3066349"/>
            <a:ext cx="1325681" cy="989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</a:t>
            </a:r>
            <a:r>
              <a:rPr lang="cs-CZ" dirty="0" err="1" smtClean="0"/>
              <a:t>ř</a:t>
            </a:r>
            <a:r>
              <a:rPr lang="cs-CZ" dirty="0" smtClean="0"/>
              <a:t>-dl-</a:t>
            </a:r>
            <a:r>
              <a:rPr lang="cs-CZ" dirty="0" err="1" smtClean="0"/>
              <a:t>žk</a:t>
            </a:r>
            <a:r>
              <a:rPr lang="cs-CZ" dirty="0" smtClean="0"/>
              <a:t>-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3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32367" y="404664"/>
            <a:ext cx="76939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u="sng" dirty="0" smtClean="0"/>
              <a:t>Soutěž dvojic</a:t>
            </a:r>
          </a:p>
          <a:p>
            <a:r>
              <a:rPr lang="cs-CZ" dirty="0" smtClean="0"/>
              <a:t>V následujícím textu vyhledej po jednom slově od každého slovního druhu a napiš do připravené tabulky. Můžete soutěžit na čas.</a:t>
            </a:r>
          </a:p>
          <a:p>
            <a:r>
              <a:rPr lang="cs-CZ" b="1" dirty="0" smtClean="0"/>
              <a:t>                                                       </a:t>
            </a:r>
            <a:r>
              <a:rPr lang="cs-CZ" b="1" i="1" dirty="0" smtClean="0"/>
              <a:t>SÝKORA KOŇADRA</a:t>
            </a:r>
          </a:p>
          <a:p>
            <a:pPr algn="ctr"/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i="1" dirty="0" smtClean="0"/>
              <a:t>Jednou z nejhojnějších s - </a:t>
            </a:r>
            <a:r>
              <a:rPr lang="cs-CZ" i="1" dirty="0" err="1" smtClean="0"/>
              <a:t>kor</a:t>
            </a:r>
            <a:r>
              <a:rPr lang="cs-CZ" i="1" dirty="0" smtClean="0"/>
              <a:t> je s - </a:t>
            </a:r>
            <a:r>
              <a:rPr lang="cs-CZ" i="1" dirty="0" err="1" smtClean="0"/>
              <a:t>kora</a:t>
            </a:r>
            <a:r>
              <a:rPr lang="cs-CZ" i="1" dirty="0" smtClean="0"/>
              <a:t> koňadra. Ob – </a:t>
            </a:r>
            <a:r>
              <a:rPr lang="cs-CZ" i="1" dirty="0" err="1" smtClean="0"/>
              <a:t>vá</a:t>
            </a:r>
            <a:r>
              <a:rPr lang="cs-CZ" i="1" dirty="0" smtClean="0"/>
              <a:t> celou naši </a:t>
            </a:r>
            <a:r>
              <a:rPr lang="cs-CZ" i="1" dirty="0" err="1" smtClean="0"/>
              <a:t>republ</a:t>
            </a:r>
            <a:r>
              <a:rPr lang="cs-CZ" i="1" dirty="0" smtClean="0"/>
              <a:t> – ku. </a:t>
            </a:r>
          </a:p>
          <a:p>
            <a:pPr algn="ctr"/>
            <a:r>
              <a:rPr lang="cs-CZ" i="1" dirty="0" smtClean="0"/>
              <a:t>Setkáme se s n-  v každé zahradě, v </a:t>
            </a:r>
            <a:r>
              <a:rPr lang="cs-CZ" i="1" dirty="0" err="1" smtClean="0"/>
              <a:t>parc</a:t>
            </a:r>
            <a:r>
              <a:rPr lang="cs-CZ" i="1" dirty="0" smtClean="0"/>
              <a:t>- ch, v les – ch i v – </a:t>
            </a:r>
            <a:r>
              <a:rPr lang="cs-CZ" i="1" dirty="0" err="1" smtClean="0"/>
              <a:t>soko</a:t>
            </a:r>
            <a:r>
              <a:rPr lang="cs-CZ" i="1" dirty="0" smtClean="0"/>
              <a:t> v horách. </a:t>
            </a:r>
          </a:p>
          <a:p>
            <a:pPr algn="ctr"/>
            <a:r>
              <a:rPr lang="cs-CZ" i="1" dirty="0" smtClean="0"/>
              <a:t>Během roku se sdružuje s </a:t>
            </a:r>
            <a:r>
              <a:rPr lang="cs-CZ" i="1" dirty="0" err="1" smtClean="0"/>
              <a:t>ostatn</a:t>
            </a:r>
            <a:r>
              <a:rPr lang="cs-CZ" i="1" dirty="0" smtClean="0"/>
              <a:t>- mi druh-  s – </a:t>
            </a:r>
            <a:r>
              <a:rPr lang="cs-CZ" i="1" dirty="0" err="1" smtClean="0"/>
              <a:t>kor</a:t>
            </a:r>
            <a:r>
              <a:rPr lang="cs-CZ" i="1" dirty="0" smtClean="0"/>
              <a:t> v početná hejna. Zatímco sameček brání svůj okrsek v –trvalým a pronikavým „</a:t>
            </a:r>
            <a:r>
              <a:rPr lang="cs-CZ" i="1" dirty="0" err="1" smtClean="0"/>
              <a:t>ci-ci-be</a:t>
            </a:r>
            <a:r>
              <a:rPr lang="cs-CZ" i="1" dirty="0" smtClean="0"/>
              <a:t>, </a:t>
            </a:r>
            <a:r>
              <a:rPr lang="cs-CZ" i="1" dirty="0" err="1" smtClean="0"/>
              <a:t>ci-ci-be</a:t>
            </a:r>
            <a:r>
              <a:rPr lang="cs-CZ" i="1" dirty="0" smtClean="0"/>
              <a:t>“, </a:t>
            </a:r>
            <a:r>
              <a:rPr lang="cs-CZ" i="1" dirty="0" err="1" smtClean="0"/>
              <a:t>sam</a:t>
            </a:r>
            <a:r>
              <a:rPr lang="cs-CZ" i="1" dirty="0" smtClean="0"/>
              <a:t> - </a:t>
            </a:r>
            <a:r>
              <a:rPr lang="cs-CZ" i="1" dirty="0" err="1" smtClean="0"/>
              <a:t>čka</a:t>
            </a:r>
            <a:r>
              <a:rPr lang="cs-CZ" i="1" dirty="0" smtClean="0"/>
              <a:t> snáší denně jedno vajíčko do mechem či chlupy v – stlaného hnízda. </a:t>
            </a:r>
          </a:p>
          <a:p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210846"/>
              </p:ext>
            </p:extLst>
          </p:nvPr>
        </p:nvGraphicFramePr>
        <p:xfrm>
          <a:off x="1115616" y="3356992"/>
          <a:ext cx="7056784" cy="3168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196"/>
                <a:gridCol w="1692188"/>
                <a:gridCol w="1872208"/>
                <a:gridCol w="1728192"/>
              </a:tblGrid>
              <a:tr h="548818">
                <a:tc>
                  <a:txBody>
                    <a:bodyPr/>
                    <a:lstStyle/>
                    <a:p>
                      <a:r>
                        <a:rPr lang="cs-CZ" dirty="0" smtClean="0"/>
                        <a:t>Podstatná jména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Příslovce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54884">
                <a:tc>
                  <a:txBody>
                    <a:bodyPr/>
                    <a:lstStyle/>
                    <a:p>
                      <a:r>
                        <a:rPr lang="cs-CZ" dirty="0" smtClean="0"/>
                        <a:t>Přídavná jména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Předložky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54884">
                <a:tc>
                  <a:txBody>
                    <a:bodyPr/>
                    <a:lstStyle/>
                    <a:p>
                      <a:r>
                        <a:rPr lang="cs-CZ" dirty="0" smtClean="0"/>
                        <a:t>Zájmena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Spojky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54884">
                <a:tc>
                  <a:txBody>
                    <a:bodyPr/>
                    <a:lstStyle/>
                    <a:p>
                      <a:r>
                        <a:rPr lang="cs-CZ" dirty="0" smtClean="0"/>
                        <a:t>Číslovky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Částice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      </a:t>
                      </a:r>
                    </a:p>
                    <a:p>
                      <a:r>
                        <a:rPr lang="cs-CZ" dirty="0" smtClean="0"/>
                        <a:t>----------------------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54884">
                <a:tc>
                  <a:txBody>
                    <a:bodyPr/>
                    <a:lstStyle/>
                    <a:p>
                      <a:r>
                        <a:rPr lang="cs-CZ" dirty="0" smtClean="0"/>
                        <a:t>Slovesa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Citoslovce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5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908720"/>
            <a:ext cx="7848872" cy="49552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Další náměty k procvičování:</a:t>
            </a:r>
          </a:p>
          <a:p>
            <a:endParaRPr lang="cs-CZ" i="1" dirty="0"/>
          </a:p>
          <a:p>
            <a:r>
              <a:rPr lang="cs-CZ" sz="2000" i="1" dirty="0" smtClean="0"/>
              <a:t>   1/ Který slovní druh není v textu vůbec zastoupen? Vymýšlejte věty </a:t>
            </a:r>
          </a:p>
          <a:p>
            <a:r>
              <a:rPr lang="cs-CZ" sz="2000" i="1" dirty="0"/>
              <a:t>o</a:t>
            </a:r>
            <a:r>
              <a:rPr lang="cs-CZ" sz="2000" i="1" dirty="0" smtClean="0"/>
              <a:t> sýkorkách s tímto slovním druhem. Např. </a:t>
            </a:r>
            <a:r>
              <a:rPr lang="cs-CZ" sz="2000" b="1" i="1" dirty="0" smtClean="0"/>
              <a:t>Kéž</a:t>
            </a:r>
            <a:r>
              <a:rPr lang="cs-CZ" sz="2000" i="1" dirty="0" smtClean="0"/>
              <a:t> by k nám opět přiletěly!</a:t>
            </a:r>
          </a:p>
          <a:p>
            <a:endParaRPr lang="cs-CZ" sz="2000" i="1" dirty="0" smtClean="0"/>
          </a:p>
          <a:p>
            <a:r>
              <a:rPr lang="cs-CZ" sz="2000" i="1" dirty="0" smtClean="0"/>
              <a:t>………………………………………………………………………………………………………………</a:t>
            </a:r>
          </a:p>
          <a:p>
            <a:endParaRPr lang="cs-CZ" sz="2000" i="1" dirty="0" smtClean="0"/>
          </a:p>
          <a:p>
            <a:r>
              <a:rPr lang="cs-CZ" sz="2000" i="1" dirty="0" smtClean="0"/>
              <a:t>………………………………………………………………………………………………………………</a:t>
            </a:r>
          </a:p>
          <a:p>
            <a:endParaRPr lang="cs-CZ" sz="2000" i="1" dirty="0" smtClean="0"/>
          </a:p>
          <a:p>
            <a:r>
              <a:rPr lang="cs-CZ" sz="2000" i="1" dirty="0" smtClean="0"/>
              <a:t>    2/ Popiš sýkorku podle obrázku. </a:t>
            </a:r>
          </a:p>
          <a:p>
            <a:endParaRPr lang="cs-CZ" sz="2000" i="1" dirty="0"/>
          </a:p>
          <a:p>
            <a:r>
              <a:rPr lang="cs-CZ" sz="2000" i="1" dirty="0" smtClean="0"/>
              <a:t>   3/  Úvodní text po přípravě napiš jako diktát.</a:t>
            </a:r>
          </a:p>
          <a:p>
            <a:endParaRPr lang="cs-CZ" sz="2000" i="1" dirty="0"/>
          </a:p>
          <a:p>
            <a:r>
              <a:rPr lang="cs-CZ" sz="2000" i="1" dirty="0" smtClean="0"/>
              <a:t>    4/  </a:t>
            </a:r>
            <a:r>
              <a:rPr lang="cs-CZ" sz="2000" b="1" i="1" dirty="0" smtClean="0"/>
              <a:t>BANKA SLOVNÍCH DRUHŮ:</a:t>
            </a:r>
          </a:p>
          <a:p>
            <a:r>
              <a:rPr lang="cs-CZ" sz="2000" i="1" dirty="0" smtClean="0"/>
              <a:t>Z novin a časopisů vystřihujte slova a lepte pod názvy slovních druhů. Opět </a:t>
            </a:r>
          </a:p>
          <a:p>
            <a:r>
              <a:rPr lang="cs-CZ" sz="2000" i="1" dirty="0"/>
              <a:t>l</a:t>
            </a:r>
            <a:r>
              <a:rPr lang="cs-CZ" sz="2000" i="1" dirty="0" smtClean="0"/>
              <a:t>ze postupovat nějakou soutěžní formou dle nápadu a fantazie.  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1878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346</Words>
  <Application>Microsoft Office PowerPoint</Application>
  <PresentationFormat>Předvádění na obrazovce (4:3)</PresentationFormat>
  <Paragraphs>75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SLOVNÍ DRUHY Mgr. Ivana Tesařová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SLOVNÍ DRUHY Mgr. Ivana Tesařová</dc:title>
  <dc:creator>user01</dc:creator>
  <cp:lastModifiedBy>simkova</cp:lastModifiedBy>
  <cp:revision>16</cp:revision>
  <dcterms:created xsi:type="dcterms:W3CDTF">2012-08-08T07:43:43Z</dcterms:created>
  <dcterms:modified xsi:type="dcterms:W3CDTF">2013-06-13T13:10:36Z</dcterms:modified>
</cp:coreProperties>
</file>