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0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B72541-2F93-4996-87AA-A88CA2C10810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4BA74F-BE18-4CEA-ABAF-D186FED49E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522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4BA74F-BE18-4CEA-ABAF-D186FED49E95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83443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JÁ A MŮJ KAMARÁD</a:t>
            </a:r>
            <a:br>
              <a:rPr lang="cs-CZ" dirty="0" smtClean="0"/>
            </a:br>
            <a:r>
              <a:rPr lang="cs-CZ" dirty="0" smtClean="0"/>
              <a:t>Mgr. Ivana Tesařová</a:t>
            </a:r>
            <a:endParaRPr lang="cs-CZ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347864" y="4044641"/>
            <a:ext cx="5472608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900" b="0" i="0" u="none" strike="noStrike" cap="none" normalizeH="0" baseline="0" dirty="0" smtClean="0">
                <a:ln>
                  <a:noFill/>
                </a:ln>
                <a:solidFill>
                  <a:srgbClr val="282828"/>
                </a:solidFill>
                <a:effectLst/>
                <a:latin typeface="Calibri" pitchFamily="34" charset="0"/>
                <a:ea typeface="Calibri" pitchFamily="34" charset="0"/>
                <a:cs typeface="Candara" pitchFamily="34" charset="0"/>
              </a:rPr>
              <a:t>Materiál vznikl v rámci projektu Šance pro všechny</a:t>
            </a:r>
            <a:endParaRPr kumimoji="0" lang="cs-CZ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900" b="0" i="0" u="none" strike="noStrike" cap="none" normalizeH="0" baseline="0" dirty="0" err="1" smtClean="0">
                <a:ln>
                  <a:noFill/>
                </a:ln>
                <a:solidFill>
                  <a:srgbClr val="282828"/>
                </a:solidFill>
                <a:effectLst/>
                <a:latin typeface="Calibri" pitchFamily="34" charset="0"/>
                <a:ea typeface="Calibri" pitchFamily="34" charset="0"/>
                <a:cs typeface="Candara" pitchFamily="34" charset="0"/>
              </a:rPr>
              <a:t>č.proj</a:t>
            </a:r>
            <a:r>
              <a:rPr kumimoji="0" lang="cs-CZ" sz="1900" b="0" i="0" u="none" strike="noStrike" cap="none" normalizeH="0" baseline="0" dirty="0" smtClean="0">
                <a:ln>
                  <a:noFill/>
                </a:ln>
                <a:solidFill>
                  <a:srgbClr val="282828"/>
                </a:solidFill>
                <a:effectLst/>
                <a:latin typeface="Calibri" pitchFamily="34" charset="0"/>
                <a:ea typeface="Calibri" pitchFamily="34" charset="0"/>
                <a:cs typeface="Candara" pitchFamily="34" charset="0"/>
              </a:rPr>
              <a:t>. CZ.1.07/1.4.00/21.2165</a:t>
            </a:r>
            <a:endParaRPr kumimoji="0" lang="cs-CZ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simkova\AppData\Local\Microsoft\Windows\Temporary Internet Files\Content.Outlook\ARSLDRRZ\OPVK_hor_zakladni_logolink_CMYK_cz (4)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08" y="4869160"/>
            <a:ext cx="5760720" cy="1258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2393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9701864"/>
              </p:ext>
            </p:extLst>
          </p:nvPr>
        </p:nvGraphicFramePr>
        <p:xfrm>
          <a:off x="467544" y="476672"/>
          <a:ext cx="7992888" cy="63155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92288"/>
                <a:gridCol w="5400600"/>
              </a:tblGrid>
              <a:tr h="702078">
                <a:tc>
                  <a:txBody>
                    <a:bodyPr/>
                    <a:lstStyle/>
                    <a:p>
                      <a:r>
                        <a:rPr lang="cs-CZ" dirty="0" smtClean="0"/>
                        <a:t>Anotace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Pracovní listy,</a:t>
                      </a:r>
                      <a:r>
                        <a:rPr lang="cs-CZ" baseline="0" dirty="0" smtClean="0"/>
                        <a:t> náměty činností, test kamarádství a další postupy jako součást slohové hodiny. Slouží k rozvoji vyjadřovacích dovedností při popisu a charakteristice osoby. Kompetence sociální.</a:t>
                      </a:r>
                      <a:endParaRPr lang="cs-CZ" dirty="0"/>
                    </a:p>
                  </a:txBody>
                  <a:tcPr/>
                </a:tc>
              </a:tr>
              <a:tr h="702078">
                <a:tc>
                  <a:txBody>
                    <a:bodyPr/>
                    <a:lstStyle/>
                    <a:p>
                      <a:r>
                        <a:rPr lang="cs-CZ" dirty="0" smtClean="0"/>
                        <a:t>Autor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Mgr.</a:t>
                      </a:r>
                      <a:r>
                        <a:rPr lang="cs-CZ" baseline="0" dirty="0" smtClean="0"/>
                        <a:t> Ivana Tesařová</a:t>
                      </a:r>
                      <a:endParaRPr lang="cs-CZ" dirty="0"/>
                    </a:p>
                  </a:txBody>
                  <a:tcPr/>
                </a:tc>
              </a:tr>
              <a:tr h="702078">
                <a:tc>
                  <a:txBody>
                    <a:bodyPr/>
                    <a:lstStyle/>
                    <a:p>
                      <a:r>
                        <a:rPr lang="cs-CZ" dirty="0" smtClean="0"/>
                        <a:t>Předmět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Český jazyk</a:t>
                      </a:r>
                      <a:endParaRPr lang="cs-CZ" dirty="0"/>
                    </a:p>
                  </a:txBody>
                  <a:tcPr/>
                </a:tc>
              </a:tr>
              <a:tr h="702078">
                <a:tc>
                  <a:txBody>
                    <a:bodyPr/>
                    <a:lstStyle/>
                    <a:p>
                      <a:r>
                        <a:rPr lang="cs-CZ" dirty="0" smtClean="0"/>
                        <a:t>Cílová skupina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Žáci 4. ročníku</a:t>
                      </a:r>
                      <a:endParaRPr lang="cs-CZ" dirty="0"/>
                    </a:p>
                  </a:txBody>
                  <a:tcPr/>
                </a:tc>
              </a:tr>
              <a:tr h="702078">
                <a:tc>
                  <a:txBody>
                    <a:bodyPr/>
                    <a:lstStyle/>
                    <a:p>
                      <a:r>
                        <a:rPr lang="cs-CZ" dirty="0" smtClean="0"/>
                        <a:t>Druh učebního materiálu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Pracovní list,</a:t>
                      </a:r>
                      <a:r>
                        <a:rPr lang="cs-CZ" baseline="0" dirty="0" smtClean="0"/>
                        <a:t> test.</a:t>
                      </a:r>
                      <a:endParaRPr lang="cs-CZ" dirty="0"/>
                    </a:p>
                  </a:txBody>
                  <a:tcPr/>
                </a:tc>
              </a:tr>
              <a:tr h="702078">
                <a:tc>
                  <a:txBody>
                    <a:bodyPr/>
                    <a:lstStyle/>
                    <a:p>
                      <a:r>
                        <a:rPr lang="cs-CZ" dirty="0" smtClean="0"/>
                        <a:t>Očekávaný výstup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Píše správně</a:t>
                      </a:r>
                      <a:r>
                        <a:rPr lang="cs-CZ" baseline="0" dirty="0" smtClean="0"/>
                        <a:t> po stránce obsahové i formální jednoduché komunikační žánry. Sestaví správně osnovu a na jejím základě vytváří krátký mluvený projev.</a:t>
                      </a:r>
                      <a:endParaRPr lang="cs-CZ" dirty="0"/>
                    </a:p>
                  </a:txBody>
                  <a:tcPr/>
                </a:tc>
              </a:tr>
              <a:tr h="702078">
                <a:tc>
                  <a:txBody>
                    <a:bodyPr/>
                    <a:lstStyle/>
                    <a:p>
                      <a:r>
                        <a:rPr lang="cs-CZ" dirty="0" smtClean="0"/>
                        <a:t>Metodický postup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Je uveden v textu</a:t>
                      </a:r>
                      <a:endParaRPr lang="cs-CZ" dirty="0"/>
                    </a:p>
                  </a:txBody>
                  <a:tcPr/>
                </a:tc>
              </a:tr>
              <a:tr h="702078">
                <a:tc>
                  <a:txBody>
                    <a:bodyPr/>
                    <a:lstStyle/>
                    <a:p>
                      <a:r>
                        <a:rPr lang="cs-CZ" dirty="0" smtClean="0"/>
                        <a:t>datum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mtClean="0"/>
                        <a:t>18.10.2012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5917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971600" y="908720"/>
            <a:ext cx="71178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rgbClr val="FF0000"/>
                </a:solidFill>
              </a:rPr>
              <a:t>Motivace :</a:t>
            </a:r>
            <a:r>
              <a:rPr lang="cs-CZ" sz="2400" dirty="0" smtClean="0"/>
              <a:t> Pojďme si chvíli povídat o kamarádech a </a:t>
            </a:r>
          </a:p>
          <a:p>
            <a:r>
              <a:rPr lang="cs-CZ" sz="2400" dirty="0"/>
              <a:t>k</a:t>
            </a:r>
            <a:r>
              <a:rPr lang="cs-CZ" sz="2400" dirty="0" smtClean="0"/>
              <a:t>amarádství. Máte nějaké kamarády? Proč s nimi rádi</a:t>
            </a:r>
          </a:p>
          <a:p>
            <a:r>
              <a:rPr lang="cs-CZ" sz="2400" dirty="0"/>
              <a:t>t</a:t>
            </a:r>
            <a:r>
              <a:rPr lang="cs-CZ" sz="2400" dirty="0" smtClean="0"/>
              <a:t>rávíte volný čas. Čeho si nejvíc na kamarádech a kamarádství ceníte? …..</a:t>
            </a:r>
            <a:endParaRPr lang="cs-CZ" sz="2400" dirty="0"/>
          </a:p>
        </p:txBody>
      </p:sp>
      <p:sp>
        <p:nvSpPr>
          <p:cNvPr id="3" name="Šipka dolů 2"/>
          <p:cNvSpPr/>
          <p:nvPr/>
        </p:nvSpPr>
        <p:spPr>
          <a:xfrm>
            <a:off x="3251561" y="2563841"/>
            <a:ext cx="3024336" cy="1382668"/>
          </a:xfrm>
          <a:prstGeom prst="downArrow">
            <a:avLst>
              <a:gd name="adj1" fmla="val 50000"/>
              <a:gd name="adj2" fmla="val 4579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 smtClean="0"/>
              <a:t>DISKUSE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60730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971600" y="1052736"/>
            <a:ext cx="6346033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 smtClean="0"/>
              <a:t>JÁ A MŮJ KAMARÁD</a:t>
            </a:r>
          </a:p>
          <a:p>
            <a:endParaRPr lang="cs-CZ" sz="2400" dirty="0" smtClean="0"/>
          </a:p>
          <a:p>
            <a:r>
              <a:rPr lang="cs-CZ" sz="2400" dirty="0" smtClean="0"/>
              <a:t>Osnova: 1/ Proč s ním kamarádím ? Odkdy?</a:t>
            </a:r>
          </a:p>
          <a:p>
            <a:r>
              <a:rPr lang="cs-CZ" sz="2400" dirty="0"/>
              <a:t> </a:t>
            </a:r>
            <a:r>
              <a:rPr lang="cs-CZ" sz="2400" dirty="0" smtClean="0"/>
              <a:t>               2/ Stručný popis : Jaký je.</a:t>
            </a:r>
          </a:p>
          <a:p>
            <a:r>
              <a:rPr lang="cs-CZ" sz="2400" dirty="0"/>
              <a:t> </a:t>
            </a:r>
            <a:r>
              <a:rPr lang="cs-CZ" sz="2400" dirty="0" smtClean="0"/>
              <a:t>               3/ Jaké má povahové vlastnosti?</a:t>
            </a:r>
          </a:p>
          <a:p>
            <a:r>
              <a:rPr lang="cs-CZ" sz="2400" dirty="0"/>
              <a:t> </a:t>
            </a:r>
            <a:r>
              <a:rPr lang="cs-CZ" sz="2400" dirty="0" smtClean="0"/>
              <a:t>               4/ Závěr </a:t>
            </a:r>
          </a:p>
          <a:p>
            <a:r>
              <a:rPr lang="cs-CZ" sz="2400" dirty="0" smtClean="0"/>
              <a:t>  </a:t>
            </a:r>
          </a:p>
          <a:p>
            <a:r>
              <a:rPr lang="cs-CZ" sz="2400" i="1" dirty="0" smtClean="0"/>
              <a:t>Vlastnosti .Připravte společně . Napište na tabuli. </a:t>
            </a:r>
          </a:p>
          <a:p>
            <a:r>
              <a:rPr lang="cs-CZ" sz="2400" i="1" dirty="0" smtClean="0"/>
              <a:t> </a:t>
            </a:r>
            <a:endParaRPr lang="cs-CZ" sz="2400" i="1" dirty="0"/>
          </a:p>
        </p:txBody>
      </p:sp>
      <p:sp>
        <p:nvSpPr>
          <p:cNvPr id="3" name="Zaoblený obdélník 2"/>
          <p:cNvSpPr/>
          <p:nvPr/>
        </p:nvSpPr>
        <p:spPr>
          <a:xfrm>
            <a:off x="1979712" y="4890282"/>
            <a:ext cx="108012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DOBRÉ</a:t>
            </a:r>
            <a:endParaRPr lang="cs-CZ" dirty="0"/>
          </a:p>
        </p:txBody>
      </p:sp>
      <p:sp>
        <p:nvSpPr>
          <p:cNvPr id="4" name="Zaoblený obdélník 3"/>
          <p:cNvSpPr/>
          <p:nvPr/>
        </p:nvSpPr>
        <p:spPr>
          <a:xfrm>
            <a:off x="5580112" y="4653136"/>
            <a:ext cx="1296144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ŠPATNÉ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8457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980728"/>
            <a:ext cx="849694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/>
              <a:t>PŘÍKLAD MOTIVAČNÍHO TEXTU / Jak to vidím já /</a:t>
            </a:r>
          </a:p>
          <a:p>
            <a:endParaRPr lang="cs-CZ" sz="2000" dirty="0"/>
          </a:p>
          <a:p>
            <a:r>
              <a:rPr lang="cs-CZ" sz="2000" dirty="0" smtClean="0"/>
              <a:t>Na velké kamarádění jsem si jako holka nikdy nepotrpěla. Holky mi</a:t>
            </a:r>
          </a:p>
          <a:p>
            <a:r>
              <a:rPr lang="cs-CZ" sz="2000" dirty="0"/>
              <a:t>v</a:t>
            </a:r>
            <a:r>
              <a:rPr lang="cs-CZ" sz="2000" dirty="0" smtClean="0"/>
              <a:t>ždycky připadaly falešné. Dávala jsem přednost společnosti zvířat.</a:t>
            </a:r>
          </a:p>
          <a:p>
            <a:r>
              <a:rPr lang="cs-CZ" sz="2000" dirty="0" smtClean="0"/>
              <a:t>A že jsem jich doma měla! </a:t>
            </a:r>
            <a:r>
              <a:rPr lang="cs-CZ" sz="2000" dirty="0"/>
              <a:t>S</a:t>
            </a:r>
            <a:r>
              <a:rPr lang="cs-CZ" sz="2000" dirty="0" smtClean="0"/>
              <a:t>amozřejmě jsem kamarádila s holkami </a:t>
            </a:r>
          </a:p>
          <a:p>
            <a:r>
              <a:rPr lang="cs-CZ" sz="2000" dirty="0"/>
              <a:t>z</a:t>
            </a:r>
            <a:r>
              <a:rPr lang="cs-CZ" sz="2000" dirty="0" smtClean="0"/>
              <a:t>e sousedství. S Věrou, Janou či Vlaďkou jsme dokonce podnikly pár</a:t>
            </a:r>
          </a:p>
          <a:p>
            <a:r>
              <a:rPr lang="cs-CZ" sz="2000" dirty="0"/>
              <a:t>d</a:t>
            </a:r>
            <a:r>
              <a:rPr lang="cs-CZ" sz="2000" dirty="0" smtClean="0"/>
              <a:t>obrodružných výprav, snily o stanování na </a:t>
            </a:r>
            <a:r>
              <a:rPr lang="cs-CZ" sz="2000" dirty="0" err="1" smtClean="0"/>
              <a:t>Bouňovci</a:t>
            </a:r>
            <a:r>
              <a:rPr lang="cs-CZ" sz="2000" dirty="0" smtClean="0"/>
              <a:t> a jednou dokonce </a:t>
            </a:r>
          </a:p>
          <a:p>
            <a:r>
              <a:rPr lang="cs-CZ" sz="2000" dirty="0"/>
              <a:t>p</a:t>
            </a:r>
            <a:r>
              <a:rPr lang="cs-CZ" sz="2000" dirty="0" smtClean="0"/>
              <a:t>řespaly na lovecké chatě. </a:t>
            </a:r>
          </a:p>
          <a:p>
            <a:r>
              <a:rPr lang="cs-CZ" sz="2000" dirty="0" smtClean="0"/>
              <a:t>Ani dnes si nepotrpím na nějaké kávové dýchánky, takže podobné kamarádky nevyhledávám. Soudím, že nejvíce kamarádů najdete při sportu</a:t>
            </a:r>
          </a:p>
          <a:p>
            <a:r>
              <a:rPr lang="cs-CZ" sz="2000" dirty="0"/>
              <a:t>a</a:t>
            </a:r>
            <a:r>
              <a:rPr lang="cs-CZ" sz="2000" dirty="0" smtClean="0"/>
              <a:t> jiných zájmových činnostech. Tam se totiž skutečně projeví, kdo jaký je.</a:t>
            </a:r>
          </a:p>
          <a:p>
            <a:r>
              <a:rPr lang="cs-CZ" sz="2000" dirty="0" smtClean="0"/>
              <a:t>Mohla bych hned jmenovat pár bezva holek z našeho sportovního spolku.</a:t>
            </a:r>
          </a:p>
          <a:p>
            <a:r>
              <a:rPr lang="cs-CZ" sz="2000" dirty="0" smtClean="0"/>
              <a:t>Nejradši mám ale Renatu. S tou bych klidně podnikla cestu kolem světa.</a:t>
            </a:r>
          </a:p>
          <a:p>
            <a:r>
              <a:rPr lang="cs-CZ" sz="2000" dirty="0" smtClean="0"/>
              <a:t>Nevyhýbá se žádnému dobrodružství, má odvahu, je prostě akční. I když je to máma od dvou velkých dětí, dovede si hrát a vtáhnout do hry i ostatní.</a:t>
            </a:r>
          </a:p>
          <a:p>
            <a:r>
              <a:rPr lang="cs-CZ" sz="2000" dirty="0" smtClean="0"/>
              <a:t>A navíc je na ni spolehnutí. Dobrovolně a bez říkání se pouští do řešení </a:t>
            </a:r>
          </a:p>
          <a:p>
            <a:r>
              <a:rPr lang="cs-CZ" sz="2000" dirty="0"/>
              <a:t>v</a:t>
            </a:r>
            <a:r>
              <a:rPr lang="cs-CZ" sz="2000" dirty="0" smtClean="0"/>
              <a:t>šech problémů. Nenechá vás v průšvihu. </a:t>
            </a:r>
            <a:r>
              <a:rPr lang="cs-CZ" sz="2000" dirty="0"/>
              <a:t> </a:t>
            </a:r>
            <a:r>
              <a:rPr lang="cs-CZ" sz="2000" dirty="0" smtClean="0"/>
              <a:t>A to by měl umět každý skutečný přítel.       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598409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384</Words>
  <Application>Microsoft Office PowerPoint</Application>
  <PresentationFormat>Předvádění na obrazovce (4:3)</PresentationFormat>
  <Paragraphs>50</Paragraphs>
  <Slides>5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6" baseType="lpstr">
      <vt:lpstr>Motiv sady Office</vt:lpstr>
      <vt:lpstr>JÁ A MŮJ KAMARÁD Mgr. Ivana Tesařová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JÁ A MŮJ KAMARÁD Mgr. Ivana Tesařová</dc:title>
  <dc:creator>user01</dc:creator>
  <cp:lastModifiedBy>simkova</cp:lastModifiedBy>
  <cp:revision>15</cp:revision>
  <dcterms:created xsi:type="dcterms:W3CDTF">2012-10-25T07:55:09Z</dcterms:created>
  <dcterms:modified xsi:type="dcterms:W3CDTF">2013-06-13T13:07:41Z</dcterms:modified>
</cp:coreProperties>
</file>