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PODZIM A LIDOVÁ SLOVESNOST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342580" y="4509119"/>
            <a:ext cx="514806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388" y="5224440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73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82753"/>
              </p:ext>
            </p:extLst>
          </p:nvPr>
        </p:nvGraphicFramePr>
        <p:xfrm>
          <a:off x="755576" y="1397000"/>
          <a:ext cx="7560840" cy="4231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0420"/>
                <a:gridCol w="378042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 soutěže a náměty činností k seznámení s lidovou slovesností.</a:t>
                      </a:r>
                      <a:r>
                        <a:rPr lang="cs-CZ" baseline="0" dirty="0" smtClean="0"/>
                        <a:t>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Reprodukuje obsah přiměřeně složitého sdělení a zapamatuje si z něj podstatná fakta. Pracuje tvořivě s textem podle pokynů učitele</a:t>
                      </a:r>
                      <a:r>
                        <a:rPr lang="cs-CZ" baseline="0" dirty="0" smtClean="0"/>
                        <a:t> a podle svých schopností.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 soutěže, </a:t>
                      </a:r>
                      <a:r>
                        <a:rPr lang="cs-CZ" dirty="0" err="1" smtClean="0"/>
                        <a:t>miniprojekt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4.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</a:t>
                      </a:r>
                      <a:r>
                        <a:rPr lang="cs-CZ" baseline="0" dirty="0" smtClean="0"/>
                        <a:t>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uveden v textu.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899592" y="5877272"/>
            <a:ext cx="1985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mtClean="0"/>
              <a:t>Datum: 28.11.2012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58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98494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Po</a:t>
                      </a:r>
                      <a:r>
                        <a:rPr lang="cs-CZ" sz="2000" baseline="0" dirty="0" smtClean="0"/>
                        <a:t> deštivém jaru a deštivém létu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2000" dirty="0" smtClean="0"/>
                        <a:t>přichází obyčejně slunečný podzim.</a:t>
                      </a:r>
                      <a:endParaRPr lang="cs-CZ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Je-li mírný podzim,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2000" dirty="0" smtClean="0"/>
                        <a:t>bývá</a:t>
                      </a:r>
                      <a:r>
                        <a:rPr lang="cs-CZ" sz="2000" baseline="0" dirty="0" smtClean="0"/>
                        <a:t> celá zima mírná.</a:t>
                      </a:r>
                      <a:endParaRPr lang="cs-CZ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Divoké</a:t>
                      </a:r>
                      <a:r>
                        <a:rPr lang="cs-CZ" sz="2000" baseline="0" dirty="0" smtClean="0"/>
                        <a:t> husy na odletu,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2000" dirty="0" smtClean="0"/>
                        <a:t>konec</a:t>
                      </a:r>
                      <a:r>
                        <a:rPr lang="cs-CZ" sz="2000" baseline="0" dirty="0" smtClean="0"/>
                        <a:t> babímu létu.</a:t>
                      </a:r>
                      <a:endParaRPr lang="cs-CZ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Je-li mnoho žaludů,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2000" dirty="0" smtClean="0"/>
                        <a:t>přijde tuhá a dlouhá zima.</a:t>
                      </a:r>
                      <a:endParaRPr lang="cs-CZ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Když dlouho listí nepadá,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 </a:t>
                      </a:r>
                      <a:r>
                        <a:rPr lang="cs-CZ" sz="2000" baseline="0" dirty="0" smtClean="0"/>
                        <a:t>tuhá zima se přikrádá.</a:t>
                      </a:r>
                      <a:endParaRPr lang="cs-CZ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Přiletí-li straka brzo na podzim ke vsi,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2000" dirty="0" smtClean="0"/>
                        <a:t>bude</a:t>
                      </a:r>
                      <a:r>
                        <a:rPr lang="cs-CZ" sz="2000" baseline="0" dirty="0" smtClean="0"/>
                        <a:t> záhy sněžit.</a:t>
                      </a:r>
                      <a:endParaRPr lang="cs-CZ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Podzim na strakaté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 kobyle jezdí.</a:t>
                      </a:r>
                      <a:endParaRPr lang="cs-CZ" sz="2000" dirty="0"/>
                    </a:p>
                  </a:txBody>
                  <a:tcPr/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Je-li</a:t>
                      </a:r>
                      <a:r>
                        <a:rPr lang="cs-CZ" sz="2000" baseline="0" dirty="0" smtClean="0"/>
                        <a:t> ve vzduchu mnoho babího léta,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</a:t>
                      </a:r>
                      <a:r>
                        <a:rPr lang="cs-CZ" sz="2000" dirty="0" smtClean="0"/>
                        <a:t>bude</a:t>
                      </a:r>
                      <a:r>
                        <a:rPr lang="cs-CZ" sz="2000" baseline="0" dirty="0" smtClean="0"/>
                        <a:t> dlouho jasné počasí.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46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908720"/>
            <a:ext cx="77655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Přečtěte si společně některé podzimní pranostiky? Co je to pranostika </a:t>
            </a:r>
          </a:p>
          <a:p>
            <a:r>
              <a:rPr lang="cs-CZ" sz="2000" dirty="0"/>
              <a:t>a</a:t>
            </a:r>
            <a:r>
              <a:rPr lang="cs-CZ" sz="2000" dirty="0" smtClean="0"/>
              <a:t> jak asi vzniká?</a:t>
            </a:r>
          </a:p>
          <a:p>
            <a:r>
              <a:rPr lang="cs-CZ" sz="2000" i="1" u="sng" dirty="0" smtClean="0"/>
              <a:t>Skupinová práce / soutěž /:</a:t>
            </a:r>
          </a:p>
          <a:p>
            <a:r>
              <a:rPr lang="cs-CZ" sz="2000" dirty="0" smtClean="0"/>
              <a:t>Rozstříhejte uvedené věty podle středové čáry, části vět zamíchejte a </a:t>
            </a:r>
          </a:p>
          <a:p>
            <a:r>
              <a:rPr lang="cs-CZ" sz="2000" dirty="0"/>
              <a:t>z</a:t>
            </a:r>
            <a:r>
              <a:rPr lang="cs-CZ" sz="2000" dirty="0" smtClean="0"/>
              <a:t>kuste podle smyslu znovu složit. </a:t>
            </a:r>
          </a:p>
          <a:p>
            <a:endParaRPr lang="cs-CZ" sz="2000" dirty="0"/>
          </a:p>
          <a:p>
            <a:r>
              <a:rPr lang="cs-CZ" sz="2000" dirty="0" smtClean="0"/>
              <a:t>Další práce s pranostikou:  </a:t>
            </a:r>
            <a:r>
              <a:rPr lang="cs-CZ" sz="2000" b="1" i="1" u="sng" dirty="0" smtClean="0">
                <a:solidFill>
                  <a:srgbClr val="0070C0"/>
                </a:solidFill>
              </a:rPr>
              <a:t>ZAMRZLÍK  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smtClean="0">
                <a:solidFill>
                  <a:srgbClr val="0070C0"/>
                </a:solidFill>
              </a:rPr>
              <a:t>  </a:t>
            </a:r>
            <a:r>
              <a:rPr lang="cs-CZ" sz="2000" dirty="0" err="1" smtClean="0"/>
              <a:t>Zamrzlíkem</a:t>
            </a:r>
            <a:r>
              <a:rPr lang="cs-CZ" sz="2000" dirty="0" smtClean="0"/>
              <a:t> si ověříme nejen </a:t>
            </a:r>
          </a:p>
          <a:p>
            <a:r>
              <a:rPr lang="cs-CZ" sz="2000" dirty="0" smtClean="0"/>
              <a:t>znalost výše uvedených ukázek lidové slovesnosti, ale můžeme je rozšířit </a:t>
            </a:r>
          </a:p>
          <a:p>
            <a:r>
              <a:rPr lang="cs-CZ" sz="2000" dirty="0" smtClean="0"/>
              <a:t>i o další známá rčení či přirovnání. </a:t>
            </a:r>
          </a:p>
          <a:p>
            <a:endParaRPr lang="cs-CZ" sz="2000" dirty="0" smtClean="0"/>
          </a:p>
        </p:txBody>
      </p:sp>
      <p:sp>
        <p:nvSpPr>
          <p:cNvPr id="3" name="TextovéPole 2"/>
          <p:cNvSpPr txBox="1"/>
          <p:nvPr/>
        </p:nvSpPr>
        <p:spPr>
          <a:xfrm>
            <a:off x="899592" y="4941168"/>
            <a:ext cx="890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Postup:</a:t>
            </a:r>
            <a:endParaRPr lang="cs-CZ" i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971600" y="5310500"/>
            <a:ext cx="7488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Učitel zahájí hru tím, že řekne začátek některého rčení. Kdo první přesně dopl-</a:t>
            </a:r>
          </a:p>
          <a:p>
            <a:r>
              <a:rPr lang="cs-CZ" dirty="0"/>
              <a:t>n</a:t>
            </a:r>
            <a:r>
              <a:rPr lang="cs-CZ" dirty="0" smtClean="0"/>
              <a:t>í, může se posadit a zapojit do „vykopávání“. Poslední stojící je </a:t>
            </a:r>
            <a:r>
              <a:rPr lang="cs-CZ" i="1" dirty="0" err="1" smtClean="0"/>
              <a:t>zamrzlík</a:t>
            </a:r>
            <a:r>
              <a:rPr lang="cs-CZ" i="1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442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83568" y="1196752"/>
            <a:ext cx="83370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i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POKUS O VÝTVARNÉ VYJÁDŘENÍ LIDOVÉ SLOVESNOSTI</a:t>
            </a:r>
          </a:p>
          <a:p>
            <a:endParaRPr lang="cs-CZ" sz="2000" dirty="0" smtClean="0"/>
          </a:p>
          <a:p>
            <a:r>
              <a:rPr lang="cs-CZ" sz="2000" dirty="0" smtClean="0"/>
              <a:t>Žáci si vylosují </a:t>
            </a:r>
            <a:r>
              <a:rPr lang="cs-CZ" sz="2000" u="sng" dirty="0" smtClean="0"/>
              <a:t>procvičené</a:t>
            </a:r>
            <a:r>
              <a:rPr lang="cs-CZ" sz="2000" dirty="0" smtClean="0"/>
              <a:t> pranostiky a pokusí se k nim nakreslit obrázek</a:t>
            </a:r>
          </a:p>
          <a:p>
            <a:r>
              <a:rPr lang="cs-CZ" sz="2000" dirty="0" smtClean="0"/>
              <a:t>Třeba i formou obrázkové osnovy. Na druhou stranu napíší text.</a:t>
            </a:r>
          </a:p>
          <a:p>
            <a:r>
              <a:rPr lang="cs-CZ" sz="2000" dirty="0" smtClean="0"/>
              <a:t>Můžeme využít jako hádanky. Bod /odměnu/ získá každý, kdo se dokázal</a:t>
            </a:r>
          </a:p>
          <a:p>
            <a:r>
              <a:rPr lang="cs-CZ" sz="2000" dirty="0"/>
              <a:t>v</a:t>
            </a:r>
            <a:r>
              <a:rPr lang="cs-CZ" sz="2000" dirty="0" smtClean="0"/>
              <a:t>yjádřit co nejpřesněji. Hotové práce je možno pak umístit ve třídě</a:t>
            </a:r>
          </a:p>
          <a:p>
            <a:r>
              <a:rPr lang="cs-CZ" sz="2000" dirty="0" smtClean="0"/>
              <a:t>Jako </a:t>
            </a:r>
            <a:r>
              <a:rPr lang="cs-CZ" sz="2000" dirty="0" err="1" smtClean="0"/>
              <a:t>miniprojekt</a:t>
            </a:r>
            <a:r>
              <a:rPr lang="cs-CZ" sz="2000" dirty="0"/>
              <a:t> </a:t>
            </a:r>
            <a:r>
              <a:rPr lang="cs-CZ" sz="2000" dirty="0" smtClean="0"/>
              <a:t>a k připomenutí. </a:t>
            </a:r>
          </a:p>
          <a:p>
            <a:endParaRPr lang="cs-CZ" sz="2000" dirty="0"/>
          </a:p>
          <a:p>
            <a:r>
              <a:rPr lang="cs-CZ" sz="2000" b="1" i="1" u="sng" dirty="0" smtClean="0">
                <a:solidFill>
                  <a:schemeClr val="tx2">
                    <a:lumMod val="75000"/>
                  </a:schemeClr>
                </a:solidFill>
              </a:rPr>
              <a:t>ZAJÍMAVÝ DOMÁCÍ ÚKOL</a:t>
            </a:r>
          </a:p>
          <a:p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2000" dirty="0" smtClean="0"/>
              <a:t>Tato práce jistě děti nadchne natolik, že v ní budou chtít pokračovat.</a:t>
            </a:r>
          </a:p>
          <a:p>
            <a:r>
              <a:rPr lang="cs-CZ" sz="2000" dirty="0" smtClean="0"/>
              <a:t>Nabídneme jim tedy možnost vyhledat další podzimní  pranostiky</a:t>
            </a:r>
          </a:p>
          <a:p>
            <a:r>
              <a:rPr lang="cs-CZ" sz="2000" dirty="0" smtClean="0"/>
              <a:t> z různých zdrojů / kalendáře, časopisy, internet /. Ty pak mohou nabídnout</a:t>
            </a:r>
          </a:p>
          <a:p>
            <a:r>
              <a:rPr lang="cs-CZ" sz="2000" dirty="0"/>
              <a:t>s</a:t>
            </a:r>
            <a:r>
              <a:rPr lang="cs-CZ" sz="2000" dirty="0" smtClean="0"/>
              <a:t>polužákům v různé formě či zpracování. Ale pozor! </a:t>
            </a:r>
            <a:r>
              <a:rPr lang="cs-CZ" sz="2000" i="1" dirty="0" smtClean="0"/>
              <a:t>MÉNĚ JE VÍCE. </a:t>
            </a: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6549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83083" y="620688"/>
            <a:ext cx="1973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000" dirty="0" smtClean="0"/>
          </a:p>
          <a:p>
            <a:r>
              <a:rPr lang="cs-CZ" sz="2000" dirty="0">
                <a:solidFill>
                  <a:schemeClr val="accent2"/>
                </a:solidFill>
              </a:rPr>
              <a:t> </a:t>
            </a:r>
            <a:r>
              <a:rPr lang="cs-CZ" sz="2000" dirty="0" smtClean="0">
                <a:solidFill>
                  <a:schemeClr val="accent2"/>
                </a:solidFill>
              </a:rPr>
              <a:t>                              </a:t>
            </a:r>
            <a:endParaRPr lang="cs-CZ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394</Words>
  <Application>Microsoft Office PowerPoint</Application>
  <PresentationFormat>Předvádění na obrazovce (4:3)</PresentationFormat>
  <Paragraphs>62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sady Office</vt:lpstr>
      <vt:lpstr>PODZIM A LIDOVÁ SLOVESNOST Autor: Mgr. Ivana Tesařová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PODZIM A LIDOVÁ SLOVESNOST Autor: Mgr. Ivana Tesařová </dc:title>
  <dc:creator>user01</dc:creator>
  <cp:lastModifiedBy>simkova</cp:lastModifiedBy>
  <cp:revision>13</cp:revision>
  <cp:lastPrinted>2013-05-23T11:45:11Z</cp:lastPrinted>
  <dcterms:created xsi:type="dcterms:W3CDTF">2012-08-08T07:52:03Z</dcterms:created>
  <dcterms:modified xsi:type="dcterms:W3CDTF">2013-06-13T13:09:02Z</dcterms:modified>
</cp:coreProperties>
</file>