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2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7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4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72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35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9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0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52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0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5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/>
          <a:p>
            <a:r>
              <a:rPr lang="cs-CZ" smtClean="0"/>
              <a:t>MY FAMILY</a:t>
            </a:r>
            <a:br>
              <a:rPr lang="cs-CZ" smtClean="0"/>
            </a:br>
            <a:r>
              <a:rPr lang="cs-CZ" smtClean="0"/>
              <a:t>Autor: </a:t>
            </a:r>
            <a:r>
              <a:rPr lang="cs-CZ" smtClean="0"/>
              <a:t>Mgr. </a:t>
            </a:r>
            <a:r>
              <a:rPr lang="cs-CZ" dirty="0" smtClean="0"/>
              <a:t>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81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09608"/>
              </p:ext>
            </p:extLst>
          </p:nvPr>
        </p:nvGraphicFramePr>
        <p:xfrm>
          <a:off x="755576" y="816104"/>
          <a:ext cx="7344816" cy="570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816424"/>
              </a:tblGrid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sloužící k procvičení slovní zásoby její</a:t>
                      </a:r>
                      <a:r>
                        <a:rPr lang="cs-CZ" baseline="0" dirty="0" smtClean="0"/>
                        <a:t> praktické využití v komunikaci.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známým slovům a umí je použít v textu, reprodukuje</a:t>
                      </a:r>
                      <a:r>
                        <a:rPr lang="cs-CZ" baseline="0" dirty="0" smtClean="0"/>
                        <a:t> ústně i písemně obsah textu, sestaví písemné sdělení.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, hry a jazykové činnosti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uveden v textu</a:t>
                      </a:r>
                      <a:endParaRPr lang="cs-CZ" dirty="0"/>
                    </a:p>
                  </a:txBody>
                  <a:tcPr/>
                </a:tc>
              </a:tr>
              <a:tr h="345152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9. 2. 2012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11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16018"/>
            <a:ext cx="7862024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/>
              <a:t>Zopakuj si slovíčka 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EM ……………………………., </a:t>
            </a:r>
            <a:r>
              <a:rPr lang="en-US" sz="2400" dirty="0" smtClean="0"/>
              <a:t>         </a:t>
            </a:r>
            <a:r>
              <a:rPr lang="cs-CZ" sz="2400" dirty="0" smtClean="0"/>
              <a:t>STERSI ………………………………,</a:t>
            </a:r>
          </a:p>
          <a:p>
            <a:r>
              <a:rPr lang="cs-CZ" sz="2400" dirty="0" smtClean="0"/>
              <a:t>OMTEHR ……………………,</a:t>
            </a:r>
            <a:r>
              <a:rPr lang="en-US" sz="2400" dirty="0" smtClean="0"/>
              <a:t>   </a:t>
            </a:r>
            <a:r>
              <a:rPr lang="cs-CZ" sz="2400" dirty="0" smtClean="0"/>
              <a:t> BORTEHR …………………………………,</a:t>
            </a:r>
          </a:p>
          <a:p>
            <a:r>
              <a:rPr lang="cs-CZ" sz="2400" dirty="0" smtClean="0"/>
              <a:t>CISOUN ………………………, </a:t>
            </a:r>
            <a:r>
              <a:rPr lang="en-US" sz="2400" dirty="0" smtClean="0"/>
              <a:t> </a:t>
            </a:r>
            <a:r>
              <a:rPr lang="cs-CZ" sz="2400" dirty="0" smtClean="0"/>
              <a:t>TEFAHR…………………………………….,</a:t>
            </a:r>
          </a:p>
          <a:p>
            <a:r>
              <a:rPr lang="cs-CZ" sz="2400" dirty="0" smtClean="0"/>
              <a:t>LOD MUM …………………………., DOL DAD ………………………….., </a:t>
            </a:r>
          </a:p>
          <a:p>
            <a:r>
              <a:rPr lang="cs-CZ" sz="2400" dirty="0" smtClean="0"/>
              <a:t>CELNU…………………………………, AUNT………………………………….</a:t>
            </a:r>
          </a:p>
          <a:p>
            <a:endParaRPr lang="cs-CZ" sz="2400" dirty="0" smtClean="0"/>
          </a:p>
          <a:p>
            <a:r>
              <a:rPr lang="en-US" sz="2400" dirty="0" smtClean="0"/>
              <a:t>Complete</a:t>
            </a:r>
            <a:r>
              <a:rPr lang="cs-CZ" sz="2400" dirty="0" smtClean="0"/>
              <a:t>/ </a:t>
            </a:r>
            <a:r>
              <a:rPr lang="cs-CZ" sz="2400" dirty="0" err="1" smtClean="0"/>
              <a:t>names</a:t>
            </a:r>
            <a:r>
              <a:rPr lang="cs-CZ" sz="2400" dirty="0" smtClean="0"/>
              <a:t>, </a:t>
            </a:r>
            <a:r>
              <a:rPr lang="cs-CZ" sz="2400" dirty="0" err="1" smtClean="0"/>
              <a:t>age</a:t>
            </a:r>
            <a:r>
              <a:rPr lang="en-US" sz="2400" dirty="0" smtClean="0"/>
              <a:t> /: </a:t>
            </a:r>
            <a:r>
              <a:rPr lang="cs-CZ" sz="2400" dirty="0" smtClean="0"/>
              <a:t> </a:t>
            </a:r>
            <a:r>
              <a:rPr lang="en-US" sz="2400" b="1" dirty="0" smtClean="0"/>
              <a:t>This is my family</a:t>
            </a:r>
            <a:endParaRPr lang="en-US" sz="2400" dirty="0" smtClean="0"/>
          </a:p>
          <a:p>
            <a:r>
              <a:rPr lang="en-US" sz="2400" dirty="0" smtClean="0"/>
              <a:t>Hello. My name is ……………………… .I am ……………….. years old.</a:t>
            </a:r>
          </a:p>
          <a:p>
            <a:r>
              <a:rPr lang="en-US" sz="2400" dirty="0" smtClean="0"/>
              <a:t>This is my mother ……………………… . She is ……………. .</a:t>
            </a:r>
          </a:p>
          <a:p>
            <a:r>
              <a:rPr lang="en-US" sz="2400" dirty="0" smtClean="0"/>
              <a:t>And this is my father …………………. . He is …………….. </a:t>
            </a:r>
            <a:r>
              <a:rPr lang="en-US" sz="2400" dirty="0"/>
              <a:t>y</a:t>
            </a:r>
            <a:r>
              <a:rPr lang="en-US" sz="2400" dirty="0" smtClean="0"/>
              <a:t>ears old.</a:t>
            </a:r>
          </a:p>
          <a:p>
            <a:r>
              <a:rPr lang="en-US" sz="2400" dirty="0" smtClean="0"/>
              <a:t>I have got a brother ………………….. . He is ………………… . </a:t>
            </a:r>
          </a:p>
          <a:p>
            <a:r>
              <a:rPr lang="en-US" sz="2400" dirty="0" smtClean="0"/>
              <a:t>I have got a sister …………………….. . She is ………………………..</a:t>
            </a:r>
          </a:p>
          <a:p>
            <a:r>
              <a:rPr lang="en-US" sz="2400" dirty="0" smtClean="0"/>
              <a:t>My old Dad ……………………….is ……………………………and  my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ld Mum is ……………………… .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0708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34076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Další  možnosti práce s předchozím textem:</a:t>
            </a:r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Praktické využití při popisu rodinné fotografie</a:t>
            </a:r>
          </a:p>
          <a:p>
            <a:pPr marL="457200" indent="-457200">
              <a:buAutoNum type="arabicPeriod"/>
            </a:pPr>
            <a:r>
              <a:rPr lang="cs-CZ" sz="2400" u="sng" dirty="0" smtClean="0"/>
              <a:t>Vytváření </a:t>
            </a:r>
            <a:r>
              <a:rPr lang="cs-CZ" sz="2400" u="sng" dirty="0" err="1" smtClean="0"/>
              <a:t>miniprojektů</a:t>
            </a:r>
            <a:r>
              <a:rPr lang="cs-CZ" sz="2400" u="sng" dirty="0" smtClean="0"/>
              <a:t> </a:t>
            </a:r>
            <a:r>
              <a:rPr lang="cs-CZ" sz="2400" dirty="0" smtClean="0"/>
              <a:t>doplněných fotografiemi či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lastními obrázky dle fantazie. Následné vyhodnocení a vy-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rání nejvtipnějšího projektu.</a:t>
            </a:r>
          </a:p>
          <a:p>
            <a:r>
              <a:rPr lang="cs-CZ" sz="2400" dirty="0" smtClean="0"/>
              <a:t>3</a:t>
            </a:r>
            <a:r>
              <a:rPr lang="cs-CZ" sz="2400" i="1" dirty="0" smtClean="0"/>
              <a:t>.   Hra </a:t>
            </a:r>
            <a:r>
              <a:rPr lang="cs-CZ" sz="2400" i="1" u="sng" dirty="0" smtClean="0"/>
              <a:t>Na reportéra</a:t>
            </a:r>
            <a:r>
              <a:rPr lang="cs-CZ" sz="2400" dirty="0" smtClean="0"/>
              <a:t>: Magnetofonový záznam reprodukce.</a:t>
            </a:r>
          </a:p>
          <a:p>
            <a:r>
              <a:rPr lang="cs-CZ" sz="2400" dirty="0" smtClean="0"/>
              <a:t>Opět možno soutěžní formou s odměnou pro nejlepšího </a:t>
            </a:r>
          </a:p>
          <a:p>
            <a:r>
              <a:rPr lang="cs-CZ" sz="2400" dirty="0" err="1" smtClean="0"/>
              <a:t>speakera</a:t>
            </a:r>
            <a:r>
              <a:rPr lang="cs-CZ" sz="2400" dirty="0" smtClean="0"/>
              <a:t>. Důraz na správnou výslovnost a plynulost textu.</a:t>
            </a:r>
          </a:p>
          <a:p>
            <a:r>
              <a:rPr lang="cs-CZ" sz="2400" dirty="0" smtClean="0"/>
              <a:t>4. Pokročilejší žáci mohou doplnit text popisem osob využitím přídavných jmen /</a:t>
            </a:r>
            <a:r>
              <a:rPr lang="cs-CZ" sz="2400" dirty="0" err="1" smtClean="0"/>
              <a:t>adjectives</a:t>
            </a:r>
            <a:r>
              <a:rPr lang="cs-CZ" sz="2400" dirty="0" smtClean="0"/>
              <a:t>/. Viz dále</a:t>
            </a:r>
          </a:p>
        </p:txBody>
      </p:sp>
    </p:spTree>
    <p:extLst>
      <p:ext uri="{BB962C8B-B14F-4D97-AF65-F5344CB8AC3E}">
        <p14:creationId xmlns:p14="http://schemas.microsoft.com/office/powerpoint/2010/main" val="375436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87624" y="980728"/>
            <a:ext cx="6048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smtClean="0"/>
              <a:t>                      ADJECTIVES</a:t>
            </a:r>
            <a:endParaRPr lang="cs-CZ" sz="3200" i="1" dirty="0">
              <a:solidFill>
                <a:srgbClr val="FF0000"/>
              </a:solidFill>
            </a:endParaRPr>
          </a:p>
          <a:p>
            <a:r>
              <a:rPr lang="cs-CZ" sz="2400" i="1" dirty="0" smtClean="0"/>
              <a:t>Hledej opozita : /manipulace s kartičkami – ve dvojicích či skupinách na čas/</a:t>
            </a:r>
          </a:p>
          <a:p>
            <a:endParaRPr lang="cs-CZ" sz="2400" i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66591"/>
              </p:ext>
            </p:extLst>
          </p:nvPr>
        </p:nvGraphicFramePr>
        <p:xfrm>
          <a:off x="755576" y="2420890"/>
          <a:ext cx="7560840" cy="4079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888432"/>
              </a:tblGrid>
              <a:tr h="8064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   BIG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</a:t>
                      </a:r>
                    </a:p>
                    <a:p>
                      <a:r>
                        <a:rPr lang="cs-CZ" sz="3200" dirty="0" smtClean="0"/>
                        <a:t>         </a:t>
                      </a:r>
                      <a:r>
                        <a:rPr lang="cs-CZ" sz="3200" baseline="0" dirty="0" smtClean="0"/>
                        <a:t>   </a:t>
                      </a:r>
                      <a:r>
                        <a:rPr lang="cs-CZ" sz="3200" dirty="0" smtClean="0"/>
                        <a:t>SHORT</a:t>
                      </a:r>
                      <a:endParaRPr lang="cs-CZ" sz="3200" dirty="0"/>
                    </a:p>
                  </a:txBody>
                  <a:tcPr/>
                </a:tc>
              </a:tr>
              <a:tr h="8064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  TALL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SMALL</a:t>
                      </a:r>
                      <a:endParaRPr lang="cs-CZ" sz="3200" dirty="0"/>
                    </a:p>
                  </a:txBody>
                  <a:tcPr/>
                </a:tc>
              </a:tr>
              <a:tr h="8064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   FAT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 </a:t>
                      </a:r>
                      <a:r>
                        <a:rPr lang="cs-CZ" sz="3200" dirty="0" smtClean="0"/>
                        <a:t>THIN</a:t>
                      </a:r>
                      <a:endParaRPr lang="cs-CZ" dirty="0"/>
                    </a:p>
                  </a:txBody>
                  <a:tcPr/>
                </a:tc>
              </a:tr>
              <a:tr h="8064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   HAPPY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</a:t>
                      </a:r>
                      <a:r>
                        <a:rPr lang="cs-CZ" baseline="0" dirty="0" smtClean="0"/>
                        <a:t>  </a:t>
                      </a:r>
                      <a:r>
                        <a:rPr lang="cs-CZ" sz="3200" baseline="0" dirty="0" smtClean="0"/>
                        <a:t>OLD</a:t>
                      </a:r>
                      <a:endParaRPr lang="cs-CZ" dirty="0"/>
                    </a:p>
                  </a:txBody>
                  <a:tcPr/>
                </a:tc>
              </a:tr>
              <a:tr h="806489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          YOUNG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sz="3200" dirty="0" smtClean="0"/>
                        <a:t>SAD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7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8763" y="1556792"/>
            <a:ext cx="823719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Kartičky můžeme využít i dalším způsobem, např. v </a:t>
            </a:r>
            <a:r>
              <a:rPr lang="cs-CZ" sz="2000" u="sng" dirty="0" smtClean="0"/>
              <a:t>pohybové</a:t>
            </a:r>
            <a:r>
              <a:rPr lang="en-US" sz="2000" u="sng" dirty="0" smtClean="0"/>
              <a:t> GUESSING</a:t>
            </a:r>
          </a:p>
          <a:p>
            <a:r>
              <a:rPr lang="en-US" sz="2000" u="sng" dirty="0" smtClean="0"/>
              <a:t>GAME</a:t>
            </a:r>
            <a:r>
              <a:rPr lang="en-US" sz="2000" dirty="0" smtClean="0"/>
              <a:t>. </a:t>
            </a:r>
            <a:r>
              <a:rPr lang="cs-CZ" sz="2000" dirty="0" smtClean="0"/>
              <a:t>Děti se pohybují v prostoru za doprovodu hudby. Na zastavení hudby</a:t>
            </a:r>
          </a:p>
          <a:p>
            <a:r>
              <a:rPr lang="cs-CZ" sz="2000" dirty="0"/>
              <a:t>s</a:t>
            </a:r>
            <a:r>
              <a:rPr lang="cs-CZ" sz="2000" dirty="0" smtClean="0"/>
              <a:t>e ptají nejbližšího žáka:</a:t>
            </a:r>
          </a:p>
          <a:p>
            <a:endParaRPr lang="cs-CZ" sz="2000" dirty="0"/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Are </a:t>
            </a:r>
            <a:r>
              <a:rPr lang="en-US" sz="3200" dirty="0" smtClean="0">
                <a:solidFill>
                  <a:srgbClr val="FF0000"/>
                </a:solidFill>
              </a:rPr>
              <a:t>you</a:t>
            </a:r>
            <a:r>
              <a:rPr lang="cs-CZ" sz="3200" dirty="0" smtClean="0">
                <a:solidFill>
                  <a:srgbClr val="FF0000"/>
                </a:solidFill>
              </a:rPr>
              <a:t> happy </a:t>
            </a:r>
            <a:r>
              <a:rPr lang="en-US" sz="3200" dirty="0" smtClean="0">
                <a:solidFill>
                  <a:srgbClr val="FF0000"/>
                </a:solidFill>
              </a:rPr>
              <a:t>? </a:t>
            </a:r>
            <a:endParaRPr lang="cs-CZ" sz="3200" dirty="0" smtClean="0">
              <a:solidFill>
                <a:srgbClr val="FF0000"/>
              </a:solidFill>
            </a:endParaRPr>
          </a:p>
          <a:p>
            <a:pPr algn="ctr"/>
            <a:endParaRPr lang="cs-CZ" sz="3200" dirty="0"/>
          </a:p>
          <a:p>
            <a:r>
              <a:rPr lang="cs-CZ" sz="2000" dirty="0" smtClean="0"/>
              <a:t>Hra pokračuje, dokud se nevytvoří dvojice opozit. 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b="1" dirty="0" smtClean="0"/>
              <a:t>PANTOMIMA</a:t>
            </a:r>
            <a:r>
              <a:rPr lang="cs-CZ" sz="2000" dirty="0" smtClean="0"/>
              <a:t>. Je obdobná hra, ale děti mají kartičky přišpendlené na zádech, </a:t>
            </a:r>
          </a:p>
          <a:p>
            <a:r>
              <a:rPr lang="cs-CZ" sz="2000" dirty="0"/>
              <a:t>t</a:t>
            </a:r>
            <a:r>
              <a:rPr lang="cs-CZ" sz="2000" dirty="0" smtClean="0"/>
              <a:t>akže neznají svou identitu. Míjející spolužák na zastavení hudby </a:t>
            </a:r>
            <a:r>
              <a:rPr lang="cs-CZ" sz="2000" dirty="0" err="1" smtClean="0"/>
              <a:t>pantomi</a:t>
            </a:r>
            <a:r>
              <a:rPr lang="cs-CZ" sz="2000" dirty="0" smtClean="0"/>
              <a:t>-</a:t>
            </a:r>
          </a:p>
          <a:p>
            <a:r>
              <a:rPr lang="cs-CZ" sz="2000" dirty="0" err="1"/>
              <a:t>c</a:t>
            </a:r>
            <a:r>
              <a:rPr lang="cs-CZ" sz="2000" dirty="0" err="1" smtClean="0"/>
              <a:t>ky</a:t>
            </a:r>
            <a:r>
              <a:rPr lang="cs-CZ" sz="2000" dirty="0" smtClean="0"/>
              <a:t> předvádí uvedenou vlastnost. A opět vytváří dvojice, ale mnohem do-</a:t>
            </a:r>
          </a:p>
          <a:p>
            <a:r>
              <a:rPr lang="cs-CZ" sz="2000" dirty="0" err="1"/>
              <a:t>b</a:t>
            </a:r>
            <a:r>
              <a:rPr lang="cs-CZ" sz="2000" dirty="0" err="1" smtClean="0"/>
              <a:t>rodružnějším</a:t>
            </a:r>
            <a:r>
              <a:rPr lang="cs-CZ" sz="2000" dirty="0" smtClean="0"/>
              <a:t> způsobem. Hra může mít ještě mnoho dalších verzí dle 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omentálního nápadu a nálady.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85238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408</Words>
  <Application>Microsoft Office PowerPoint</Application>
  <PresentationFormat>Předvádění na obrazovce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MY FAMILY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 Autor: Mgr.Ivana Tesařová</dc:title>
  <dc:creator>user01</dc:creator>
  <cp:lastModifiedBy>user01</cp:lastModifiedBy>
  <cp:revision>14</cp:revision>
  <cp:lastPrinted>2012-05-22T11:15:30Z</cp:lastPrinted>
  <dcterms:created xsi:type="dcterms:W3CDTF">2012-02-03T08:11:13Z</dcterms:created>
  <dcterms:modified xsi:type="dcterms:W3CDTF">2012-05-22T12:07:18Z</dcterms:modified>
</cp:coreProperties>
</file>