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792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80473" y="2996952"/>
            <a:ext cx="5637010" cy="882119"/>
          </a:xfrm>
        </p:spPr>
        <p:txBody>
          <a:bodyPr/>
          <a:lstStyle/>
          <a:p>
            <a:r>
              <a:rPr lang="en-US" smtClean="0"/>
              <a:t>Autor</a:t>
            </a:r>
            <a:r>
              <a:rPr lang="cs-CZ" dirty="0" smtClean="0"/>
              <a:t>: Mgr. Ivana Tesařová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165348" cy="3008625"/>
          </a:xfrm>
        </p:spPr>
        <p:txBody>
          <a:bodyPr>
            <a:normAutofit/>
          </a:bodyPr>
          <a:lstStyle/>
          <a:p>
            <a:r>
              <a:rPr lang="cs-CZ" dirty="0" smtClean="0"/>
              <a:t>GREE</a:t>
            </a:r>
            <a:r>
              <a:rPr lang="en-US" dirty="0" smtClean="0"/>
              <a:t>TING AND INTRODUCTION </a:t>
            </a:r>
            <a:br>
              <a:rPr lang="en-US" dirty="0" smtClean="0"/>
            </a:br>
            <a:r>
              <a:rPr lang="en-US" dirty="0" smtClean="0"/>
              <a:t>/chain/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75858" y="3573016"/>
            <a:ext cx="44462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423" y="4365104"/>
            <a:ext cx="451167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192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336676"/>
              </p:ext>
            </p:extLst>
          </p:nvPr>
        </p:nvGraphicFramePr>
        <p:xfrm>
          <a:off x="827584" y="1397000"/>
          <a:ext cx="7560840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80420"/>
                <a:gridCol w="378042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100" dirty="0" smtClean="0"/>
                    </a:p>
                    <a:p>
                      <a:r>
                        <a:rPr lang="cs-CZ" sz="1100" dirty="0" smtClean="0"/>
                        <a:t>Aktivizační substituční cvičení použitelné v mnoha modifikacích.</a:t>
                      </a:r>
                      <a:r>
                        <a:rPr lang="cs-CZ" sz="1100" baseline="0" dirty="0" smtClean="0"/>
                        <a:t> Zařazujeme zpravidla na začátku lekce či kdykoli klesá </a:t>
                      </a:r>
                      <a:r>
                        <a:rPr lang="cs-CZ" sz="1200" baseline="0" dirty="0" smtClean="0"/>
                        <a:t>pozornost</a:t>
                      </a:r>
                      <a:r>
                        <a:rPr lang="cs-CZ" sz="1100" baseline="0" dirty="0" smtClean="0"/>
                        <a:t> žáků. Slouží  k seznámení se zájmeny  he – </a:t>
                      </a:r>
                      <a:r>
                        <a:rPr lang="cs-CZ" sz="1100" baseline="0" dirty="0" err="1" smtClean="0"/>
                        <a:t>she</a:t>
                      </a:r>
                      <a:r>
                        <a:rPr lang="cs-CZ" sz="1100" baseline="0" dirty="0" smtClean="0"/>
                        <a:t> i jejich procvičování v praxi. V písemné formě může mít podobu </a:t>
                      </a:r>
                      <a:r>
                        <a:rPr lang="cs-CZ" sz="1100" baseline="0" dirty="0" err="1" smtClean="0"/>
                        <a:t>miniprojektu</a:t>
                      </a:r>
                      <a:r>
                        <a:rPr lang="cs-CZ" sz="1100" baseline="0" dirty="0" smtClean="0"/>
                        <a:t> jako tablo  seznamující s žáky. Vhodné cvičení při příchodu nového žáka do třídy.</a:t>
                      </a:r>
                      <a:endParaRPr lang="cs-CZ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Anglický jazyk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Vyslovuje foneticky</a:t>
                      </a:r>
                      <a:r>
                        <a:rPr lang="cs-CZ" sz="1100" baseline="0" dirty="0" smtClean="0"/>
                        <a:t> správně, rozumí jednoduchým pokynům, pochopí obsah konverzace, </a:t>
                      </a:r>
                      <a:r>
                        <a:rPr lang="cs-CZ" sz="1100" baseline="0" smtClean="0"/>
                        <a:t>doplňuje a obměňuje </a:t>
                      </a:r>
                      <a:r>
                        <a:rPr lang="cs-CZ" sz="1100" baseline="0" dirty="0" smtClean="0"/>
                        <a:t>text.</a:t>
                      </a:r>
                      <a:r>
                        <a:rPr lang="cs-CZ" sz="1100" dirty="0" smtClean="0"/>
                        <a:t>  </a:t>
                      </a:r>
                      <a:r>
                        <a:rPr lang="cs-CZ" dirty="0" smtClean="0"/>
                        <a:t> </a:t>
                      </a:r>
                      <a:endParaRPr lang="cs-CZ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Aktivita spojená s pohybem /</a:t>
                      </a:r>
                      <a:r>
                        <a:rPr lang="cs-CZ" dirty="0" err="1" smtClean="0"/>
                        <a:t>miniprojekt</a:t>
                      </a:r>
                      <a:r>
                        <a:rPr lang="cs-CZ" dirty="0" smtClean="0"/>
                        <a:t>/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</a:t>
                      </a:r>
                      <a:r>
                        <a:rPr lang="cs-CZ" baseline="0" dirty="0" smtClean="0"/>
                        <a:t> 3., 4. a 5. ročníku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Štafeta se předává míčkem.</a:t>
                      </a:r>
                      <a:r>
                        <a:rPr lang="cs-CZ" sz="1100" baseline="0" dirty="0" smtClean="0"/>
                        <a:t> Po vlastním představení se převedou jednotlivci či sbor do třetí osoby. Dále viz text.</a:t>
                      </a:r>
                      <a:endParaRPr lang="cs-CZ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619672" y="6021288"/>
            <a:ext cx="2119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Datum: 3. 1. 2012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79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67544" y="1988840"/>
            <a:ext cx="89275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Hello</a:t>
            </a:r>
            <a:r>
              <a:rPr lang="cs-CZ" sz="4400" dirty="0" smtClean="0"/>
              <a:t>! My </a:t>
            </a:r>
            <a:r>
              <a:rPr lang="cs-CZ" sz="4400" dirty="0" err="1" smtClean="0"/>
              <a:t>name</a:t>
            </a:r>
            <a:r>
              <a:rPr lang="en-US" sz="4400" dirty="0" smtClean="0"/>
              <a:t>’s </a:t>
            </a:r>
            <a:r>
              <a:rPr lang="en-US" sz="4400" dirty="0" err="1" smtClean="0"/>
              <a:t>Filip</a:t>
            </a:r>
            <a:r>
              <a:rPr lang="en-US" sz="4400" dirty="0" smtClean="0"/>
              <a:t>. I’m ten. </a:t>
            </a:r>
          </a:p>
          <a:p>
            <a:r>
              <a:rPr lang="en-US" sz="4400" i="1" dirty="0" smtClean="0"/>
              <a:t>This is </a:t>
            </a:r>
            <a:r>
              <a:rPr lang="en-US" sz="4400" i="1" dirty="0" err="1" smtClean="0"/>
              <a:t>Filip</a:t>
            </a:r>
            <a:r>
              <a:rPr lang="en-US" sz="4400" i="1" dirty="0" smtClean="0"/>
              <a:t>. </a:t>
            </a:r>
            <a:r>
              <a:rPr lang="en-US" sz="4400" i="1" dirty="0" smtClean="0">
                <a:solidFill>
                  <a:srgbClr val="FF0000"/>
                </a:solidFill>
              </a:rPr>
              <a:t>HE </a:t>
            </a:r>
            <a:r>
              <a:rPr lang="en-US" sz="4400" i="1" dirty="0" smtClean="0"/>
              <a:t>is ten. </a:t>
            </a:r>
          </a:p>
          <a:p>
            <a:r>
              <a:rPr lang="en-US" sz="4400" dirty="0" smtClean="0"/>
              <a:t>Hello</a:t>
            </a:r>
            <a:r>
              <a:rPr lang="cs-CZ" sz="4400" dirty="0" smtClean="0"/>
              <a:t>! My </a:t>
            </a:r>
            <a:r>
              <a:rPr lang="cs-CZ" sz="4400" dirty="0" err="1" smtClean="0"/>
              <a:t>name</a:t>
            </a:r>
            <a:r>
              <a:rPr lang="en-US" sz="4400" dirty="0" smtClean="0"/>
              <a:t>’s </a:t>
            </a:r>
            <a:r>
              <a:rPr lang="en-US" sz="4400" dirty="0" err="1" smtClean="0"/>
              <a:t>Simona.I’m</a:t>
            </a:r>
            <a:r>
              <a:rPr lang="en-US" sz="4400" dirty="0" smtClean="0"/>
              <a:t> nine.</a:t>
            </a:r>
          </a:p>
          <a:p>
            <a:r>
              <a:rPr lang="en-US" sz="4400" i="1" dirty="0" smtClean="0"/>
              <a:t>This is </a:t>
            </a:r>
            <a:r>
              <a:rPr lang="en-US" sz="4400" i="1" dirty="0" err="1" smtClean="0"/>
              <a:t>Simona</a:t>
            </a:r>
            <a:r>
              <a:rPr lang="en-US" sz="4400" i="1" dirty="0" smtClean="0"/>
              <a:t>.</a:t>
            </a:r>
            <a:r>
              <a:rPr lang="en-US" sz="4400" i="1" dirty="0" smtClean="0">
                <a:solidFill>
                  <a:srgbClr val="FF0000"/>
                </a:solidFill>
              </a:rPr>
              <a:t> She </a:t>
            </a:r>
            <a:r>
              <a:rPr lang="en-US" sz="4400" i="1" dirty="0" smtClean="0"/>
              <a:t>is nine.</a:t>
            </a:r>
          </a:p>
          <a:p>
            <a:r>
              <a:rPr lang="en-US" sz="4400" dirty="0" smtClean="0"/>
              <a:t>Hello</a:t>
            </a:r>
            <a:r>
              <a:rPr lang="cs-CZ" sz="4400" dirty="0" smtClean="0"/>
              <a:t>! …</a:t>
            </a:r>
            <a:endParaRPr lang="en-US" sz="4400" dirty="0" smtClean="0"/>
          </a:p>
          <a:p>
            <a:endParaRPr lang="en-US" sz="4400" dirty="0" smtClean="0"/>
          </a:p>
          <a:p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83287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04841"/>
            <a:ext cx="1224135" cy="1860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574787"/>
            <a:ext cx="1224137" cy="170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411760" y="2741981"/>
            <a:ext cx="25426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/>
              <a:t>He </a:t>
            </a:r>
            <a:r>
              <a:rPr lang="cs-CZ" sz="4400" dirty="0" err="1" smtClean="0"/>
              <a:t>is</a:t>
            </a:r>
            <a:r>
              <a:rPr lang="cs-CZ" sz="4400" dirty="0" smtClean="0"/>
              <a:t> </a:t>
            </a:r>
            <a:r>
              <a:rPr lang="en-US" sz="4400" dirty="0" smtClean="0"/>
              <a:t>ten.</a:t>
            </a:r>
            <a:endParaRPr lang="cs-CZ" sz="4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56176" y="3126701"/>
            <a:ext cx="3063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She is nine.</a:t>
            </a:r>
            <a:endParaRPr lang="cs-CZ" sz="4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55776" y="4797152"/>
            <a:ext cx="4053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Zkrácený tvar</a:t>
            </a:r>
            <a:r>
              <a:rPr lang="cs-CZ" dirty="0" smtClean="0"/>
              <a:t>:</a:t>
            </a:r>
            <a:r>
              <a:rPr lang="en-US" dirty="0" smtClean="0"/>
              <a:t>   </a:t>
            </a:r>
            <a:r>
              <a:rPr lang="cs-CZ" dirty="0" smtClean="0"/>
              <a:t> </a:t>
            </a:r>
            <a:r>
              <a:rPr lang="en-US" dirty="0" smtClean="0"/>
              <a:t>He is ten. = He’s ten.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She is nine. = She’s nine.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059832" y="1052736"/>
            <a:ext cx="2082621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4400" dirty="0" smtClean="0"/>
              <a:t>He - </a:t>
            </a:r>
            <a:r>
              <a:rPr lang="cs-CZ" sz="4400" dirty="0" err="1" smtClean="0"/>
              <a:t>She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74704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326034"/>
              </p:ext>
            </p:extLst>
          </p:nvPr>
        </p:nvGraphicFramePr>
        <p:xfrm>
          <a:off x="2987824" y="1988839"/>
          <a:ext cx="4824536" cy="2443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376264"/>
              </a:tblGrid>
              <a:tr h="1224137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en-US" sz="2800" dirty="0" smtClean="0"/>
                        <a:t>CINDERELLA</a:t>
                      </a:r>
                      <a:r>
                        <a:rPr lang="en-US" sz="2800" baseline="0" dirty="0" smtClean="0"/>
                        <a:t>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LITTLE RED</a:t>
                      </a:r>
                    </a:p>
                    <a:p>
                      <a:r>
                        <a:rPr lang="en-US" dirty="0" smtClean="0"/>
                        <a:t>   RIDING HOOD</a:t>
                      </a:r>
                      <a:endParaRPr lang="cs-CZ" dirty="0"/>
                    </a:p>
                  </a:txBody>
                  <a:tcPr/>
                </a:tc>
              </a:tr>
              <a:tr h="110229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SLEEPING</a:t>
                      </a:r>
                      <a:r>
                        <a:rPr lang="en-US" baseline="0" dirty="0" smtClean="0"/>
                        <a:t> BEAUTY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baseline="0" dirty="0" smtClean="0"/>
                        <a:t>HARRY POTTER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837049" y="1916832"/>
            <a:ext cx="22044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GAME: WHO AM I ?</a:t>
            </a:r>
          </a:p>
          <a:p>
            <a:r>
              <a:rPr lang="en-US" dirty="0" smtClean="0"/>
              <a:t>/Fairy tails heroes/</a:t>
            </a:r>
            <a:endParaRPr lang="cs-CZ" dirty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4653136"/>
            <a:ext cx="74207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Guess e.g. : Are you a girl /a boy /? Have you got</a:t>
            </a:r>
            <a:r>
              <a:rPr lang="cs-CZ" dirty="0" smtClean="0"/>
              <a:t> a</a:t>
            </a:r>
            <a:r>
              <a:rPr lang="en-US" dirty="0" smtClean="0"/>
              <a:t> red dress? Are you</a:t>
            </a:r>
          </a:p>
          <a:p>
            <a:r>
              <a:rPr lang="en-US" dirty="0" smtClean="0"/>
              <a:t>a princess? … /</a:t>
            </a:r>
            <a:r>
              <a:rPr lang="cs-CZ" dirty="0" smtClean="0"/>
              <a:t>Návrhy možných otázek napsat na tabuli./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cs-CZ" dirty="0" smtClean="0"/>
              <a:t>                         </a:t>
            </a:r>
            <a:r>
              <a:rPr lang="en-US" dirty="0" smtClean="0"/>
              <a:t> or </a:t>
            </a:r>
            <a:r>
              <a:rPr lang="en-US" b="1" i="1" dirty="0" smtClean="0"/>
              <a:t>FUNNY INTRODUCTION :</a:t>
            </a:r>
          </a:p>
          <a:p>
            <a:r>
              <a:rPr lang="en-US" b="1" i="1" dirty="0" smtClean="0"/>
              <a:t> </a:t>
            </a:r>
            <a:r>
              <a:rPr lang="en-US" i="1" dirty="0" smtClean="0"/>
              <a:t>Good morning. I’m Sleeping Beauty. How are you today</a:t>
            </a:r>
            <a:r>
              <a:rPr lang="cs-CZ" i="1" dirty="0"/>
              <a:t>?</a:t>
            </a:r>
            <a:r>
              <a:rPr lang="en-US" i="1" dirty="0" smtClean="0"/>
              <a:t> </a:t>
            </a:r>
            <a:r>
              <a:rPr lang="cs-CZ" i="1" dirty="0" smtClean="0"/>
              <a:t>/Řetězec/</a:t>
            </a:r>
          </a:p>
          <a:p>
            <a:r>
              <a:rPr lang="cs-CZ" b="1" i="1" dirty="0"/>
              <a:t> </a:t>
            </a:r>
            <a:r>
              <a:rPr lang="cs-CZ" b="1" i="1" dirty="0" smtClean="0"/>
              <a:t>Měníme barvu hlasu podle pohádkové postavy.</a:t>
            </a:r>
            <a:endParaRPr lang="cs-CZ" b="1" i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115616" y="836712"/>
            <a:ext cx="6454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/>
              <a:t>Seznamujeme se s pohádkovými hrdiny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22543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241</TotalTime>
  <Words>313</Words>
  <Application>Microsoft Office PowerPoint</Application>
  <PresentationFormat>Předvádění na obrazovce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Aerodynamika</vt:lpstr>
      <vt:lpstr>GREETING AND INTRODUCTION  /chain/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GREETING AND INTRODUCTION  /chain/</dc:title>
  <dc:creator>user01</dc:creator>
  <cp:lastModifiedBy>user01</cp:lastModifiedBy>
  <cp:revision>14</cp:revision>
  <cp:lastPrinted>2012-05-22T10:03:54Z</cp:lastPrinted>
  <dcterms:created xsi:type="dcterms:W3CDTF">2011-11-23T08:35:01Z</dcterms:created>
  <dcterms:modified xsi:type="dcterms:W3CDTF">2012-05-22T12:07:25Z</dcterms:modified>
</cp:coreProperties>
</file>