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7102475" cy="102346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7" d="100"/>
          <a:sy n="87" d="100"/>
        </p:scale>
        <p:origin x="-792" y="6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80473" y="2996952"/>
            <a:ext cx="5637010" cy="882119"/>
          </a:xfrm>
        </p:spPr>
        <p:txBody>
          <a:bodyPr/>
          <a:lstStyle/>
          <a:p>
            <a:r>
              <a:rPr lang="en-US" smtClean="0"/>
              <a:t>Autor</a:t>
            </a:r>
            <a:r>
              <a:rPr lang="cs-CZ" dirty="0" smtClean="0"/>
              <a:t>: Mgr. Ivana Tesařová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899592" y="404664"/>
            <a:ext cx="7165348" cy="3008625"/>
          </a:xfrm>
        </p:spPr>
        <p:txBody>
          <a:bodyPr>
            <a:normAutofit/>
          </a:bodyPr>
          <a:lstStyle/>
          <a:p>
            <a:r>
              <a:rPr lang="cs-CZ" dirty="0" smtClean="0"/>
              <a:t>GREE</a:t>
            </a:r>
            <a:r>
              <a:rPr lang="en-US" dirty="0" smtClean="0"/>
              <a:t>TING AND INTRODUCTION </a:t>
            </a:r>
            <a:br>
              <a:rPr lang="en-US" dirty="0" smtClean="0"/>
            </a:br>
            <a:r>
              <a:rPr lang="en-US" dirty="0" smtClean="0"/>
              <a:t>/chain/</a:t>
            </a: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2275858" y="3573016"/>
            <a:ext cx="444624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Materiál vznikl v rámci projektu Škola pro život</a:t>
            </a:r>
          </a:p>
          <a:p>
            <a:r>
              <a:rPr lang="cs-CZ" dirty="0" err="1"/>
              <a:t>č.proj</a:t>
            </a:r>
            <a:r>
              <a:rPr lang="cs-CZ" dirty="0"/>
              <a:t>. CZ.1.07/1.4.00/21.2165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0423" y="4365104"/>
            <a:ext cx="4511675" cy="1493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41922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7336676"/>
              </p:ext>
            </p:extLst>
          </p:nvPr>
        </p:nvGraphicFramePr>
        <p:xfrm>
          <a:off x="827584" y="1397000"/>
          <a:ext cx="7560840" cy="4495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780420"/>
                <a:gridCol w="3780420"/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Anotace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100" dirty="0" smtClean="0"/>
                    </a:p>
                    <a:p>
                      <a:r>
                        <a:rPr lang="cs-CZ" sz="1100" dirty="0" smtClean="0"/>
                        <a:t>Aktivizační substituční cvičení použitelné v mnoha modifikacích.</a:t>
                      </a:r>
                      <a:r>
                        <a:rPr lang="cs-CZ" sz="1100" baseline="0" dirty="0" smtClean="0"/>
                        <a:t> Zařazujeme zpravidla na začátku lekce či kdykoli klesá </a:t>
                      </a:r>
                      <a:r>
                        <a:rPr lang="cs-CZ" sz="1200" baseline="0" dirty="0" smtClean="0"/>
                        <a:t>pozornost</a:t>
                      </a:r>
                      <a:r>
                        <a:rPr lang="cs-CZ" sz="1100" baseline="0" dirty="0" smtClean="0"/>
                        <a:t> žáků. Slouží  k seznámení se zájmeny  he – </a:t>
                      </a:r>
                      <a:r>
                        <a:rPr lang="cs-CZ" sz="1100" baseline="0" dirty="0" err="1" smtClean="0"/>
                        <a:t>she</a:t>
                      </a:r>
                      <a:r>
                        <a:rPr lang="cs-CZ" sz="1100" baseline="0" dirty="0" smtClean="0"/>
                        <a:t> i jejich procvičování v praxi. V písemné formě může mít podobu </a:t>
                      </a:r>
                      <a:r>
                        <a:rPr lang="cs-CZ" sz="1100" baseline="0" dirty="0" err="1" smtClean="0"/>
                        <a:t>miniprojektu</a:t>
                      </a:r>
                      <a:r>
                        <a:rPr lang="cs-CZ" sz="1100" baseline="0" dirty="0" smtClean="0"/>
                        <a:t> jako tablo  seznamující s žáky. Vhodné cvičení při příchodu nového žáka do třídy.</a:t>
                      </a:r>
                      <a:endParaRPr lang="cs-CZ" sz="11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Autor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Ivana Tesařová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Předmět 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Anglický jazyk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Očekávaný výstup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100" dirty="0" smtClean="0"/>
                        <a:t>Vyslovuje foneticky</a:t>
                      </a:r>
                      <a:r>
                        <a:rPr lang="cs-CZ" sz="1100" baseline="0" dirty="0" smtClean="0"/>
                        <a:t> správně, rozumí jednoduchým pokynům, pochopí obsah konverzace, </a:t>
                      </a:r>
                      <a:r>
                        <a:rPr lang="cs-CZ" sz="1100" baseline="0" smtClean="0"/>
                        <a:t>doplňuje a obměňuje </a:t>
                      </a:r>
                      <a:r>
                        <a:rPr lang="cs-CZ" sz="1100" baseline="0" dirty="0" smtClean="0"/>
                        <a:t>text.</a:t>
                      </a:r>
                      <a:r>
                        <a:rPr lang="cs-CZ" sz="1100" dirty="0" smtClean="0"/>
                        <a:t>  </a:t>
                      </a:r>
                      <a:r>
                        <a:rPr lang="cs-CZ" dirty="0" smtClean="0"/>
                        <a:t> </a:t>
                      </a:r>
                      <a:endParaRPr lang="cs-CZ" sz="11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Druh učebního materiálu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Aktivita spojená s pohybem /</a:t>
                      </a:r>
                      <a:r>
                        <a:rPr lang="cs-CZ" dirty="0" err="1" smtClean="0"/>
                        <a:t>miniprojekt</a:t>
                      </a:r>
                      <a:r>
                        <a:rPr lang="cs-CZ" dirty="0" smtClean="0"/>
                        <a:t>/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Cílová skupina 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Žáci</a:t>
                      </a:r>
                      <a:r>
                        <a:rPr lang="cs-CZ" baseline="0" dirty="0" smtClean="0"/>
                        <a:t> 3., 4. a 5. ročníku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Metodický postup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100" dirty="0" smtClean="0"/>
                        <a:t>Štafeta se předává míčkem.</a:t>
                      </a:r>
                      <a:r>
                        <a:rPr lang="cs-CZ" sz="1100" baseline="0" dirty="0" smtClean="0"/>
                        <a:t> Po vlastním představení se převedou jednotlivci či sbor do třetí osoby. Dále viz text.</a:t>
                      </a:r>
                      <a:endParaRPr lang="cs-CZ" sz="11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1619672" y="6021288"/>
            <a:ext cx="21194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Datum: 3. 1. 2012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43793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467544" y="1988840"/>
            <a:ext cx="892758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Hello</a:t>
            </a:r>
            <a:r>
              <a:rPr lang="cs-CZ" sz="4400" dirty="0" smtClean="0"/>
              <a:t>! My </a:t>
            </a:r>
            <a:r>
              <a:rPr lang="cs-CZ" sz="4400" dirty="0" err="1" smtClean="0"/>
              <a:t>name</a:t>
            </a:r>
            <a:r>
              <a:rPr lang="en-US" sz="4400" dirty="0" smtClean="0"/>
              <a:t>’s </a:t>
            </a:r>
            <a:r>
              <a:rPr lang="en-US" sz="4400" dirty="0" err="1" smtClean="0"/>
              <a:t>Filip</a:t>
            </a:r>
            <a:r>
              <a:rPr lang="en-US" sz="4400" dirty="0" smtClean="0"/>
              <a:t>. I’m ten. </a:t>
            </a:r>
          </a:p>
          <a:p>
            <a:r>
              <a:rPr lang="en-US" sz="4400" i="1" dirty="0" smtClean="0"/>
              <a:t>This is </a:t>
            </a:r>
            <a:r>
              <a:rPr lang="en-US" sz="4400" i="1" dirty="0" err="1" smtClean="0"/>
              <a:t>Filip</a:t>
            </a:r>
            <a:r>
              <a:rPr lang="en-US" sz="4400" i="1" dirty="0" smtClean="0"/>
              <a:t>. </a:t>
            </a:r>
            <a:r>
              <a:rPr lang="en-US" sz="4400" i="1" dirty="0" smtClean="0">
                <a:solidFill>
                  <a:srgbClr val="FF0000"/>
                </a:solidFill>
              </a:rPr>
              <a:t>HE </a:t>
            </a:r>
            <a:r>
              <a:rPr lang="en-US" sz="4400" i="1" dirty="0" smtClean="0"/>
              <a:t>is ten. </a:t>
            </a:r>
          </a:p>
          <a:p>
            <a:r>
              <a:rPr lang="en-US" sz="4400" dirty="0" smtClean="0"/>
              <a:t>Hello</a:t>
            </a:r>
            <a:r>
              <a:rPr lang="cs-CZ" sz="4400" dirty="0" smtClean="0"/>
              <a:t>! My </a:t>
            </a:r>
            <a:r>
              <a:rPr lang="cs-CZ" sz="4400" dirty="0" err="1" smtClean="0"/>
              <a:t>name</a:t>
            </a:r>
            <a:r>
              <a:rPr lang="en-US" sz="4400" dirty="0" smtClean="0"/>
              <a:t>’s </a:t>
            </a:r>
            <a:r>
              <a:rPr lang="en-US" sz="4400" dirty="0" err="1" smtClean="0"/>
              <a:t>Simona.I’m</a:t>
            </a:r>
            <a:r>
              <a:rPr lang="en-US" sz="4400" dirty="0" smtClean="0"/>
              <a:t> nine.</a:t>
            </a:r>
          </a:p>
          <a:p>
            <a:r>
              <a:rPr lang="en-US" sz="4400" i="1" dirty="0" smtClean="0"/>
              <a:t>This is </a:t>
            </a:r>
            <a:r>
              <a:rPr lang="en-US" sz="4400" i="1" dirty="0" err="1" smtClean="0"/>
              <a:t>Simona</a:t>
            </a:r>
            <a:r>
              <a:rPr lang="en-US" sz="4400" i="1" dirty="0" smtClean="0"/>
              <a:t>.</a:t>
            </a:r>
            <a:r>
              <a:rPr lang="en-US" sz="4400" i="1" dirty="0" smtClean="0">
                <a:solidFill>
                  <a:srgbClr val="FF0000"/>
                </a:solidFill>
              </a:rPr>
              <a:t> She </a:t>
            </a:r>
            <a:r>
              <a:rPr lang="en-US" sz="4400" i="1" dirty="0" smtClean="0"/>
              <a:t>is nine.</a:t>
            </a:r>
          </a:p>
          <a:p>
            <a:r>
              <a:rPr lang="en-US" sz="4400" dirty="0" smtClean="0"/>
              <a:t>Hello</a:t>
            </a:r>
            <a:r>
              <a:rPr lang="cs-CZ" sz="4400" dirty="0" smtClean="0"/>
              <a:t>! …</a:t>
            </a:r>
            <a:endParaRPr lang="en-US" sz="4400" dirty="0" smtClean="0"/>
          </a:p>
          <a:p>
            <a:endParaRPr lang="en-US" sz="4400" dirty="0" smtClean="0"/>
          </a:p>
          <a:p>
            <a:endParaRPr lang="en-US" sz="2400" i="1" dirty="0"/>
          </a:p>
        </p:txBody>
      </p:sp>
    </p:spTree>
    <p:extLst>
      <p:ext uri="{BB962C8B-B14F-4D97-AF65-F5344CB8AC3E}">
        <p14:creationId xmlns:p14="http://schemas.microsoft.com/office/powerpoint/2010/main" val="832872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404841"/>
            <a:ext cx="1224135" cy="18600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2574787"/>
            <a:ext cx="1224137" cy="1706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ovéPole 1"/>
          <p:cNvSpPr txBox="1"/>
          <p:nvPr/>
        </p:nvSpPr>
        <p:spPr>
          <a:xfrm>
            <a:off x="2411760" y="2741981"/>
            <a:ext cx="254262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400" dirty="0" smtClean="0"/>
              <a:t>He </a:t>
            </a:r>
            <a:r>
              <a:rPr lang="cs-CZ" sz="4400" dirty="0" err="1" smtClean="0"/>
              <a:t>is</a:t>
            </a:r>
            <a:r>
              <a:rPr lang="cs-CZ" sz="4400" dirty="0" smtClean="0"/>
              <a:t> </a:t>
            </a:r>
            <a:r>
              <a:rPr lang="en-US" sz="4400" dirty="0" smtClean="0"/>
              <a:t>ten.</a:t>
            </a:r>
            <a:endParaRPr lang="cs-CZ" sz="44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6156176" y="3126701"/>
            <a:ext cx="30631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She is nine.</a:t>
            </a:r>
            <a:endParaRPr lang="cs-CZ" sz="44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2555776" y="4797152"/>
            <a:ext cx="40530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u="sng" dirty="0" smtClean="0"/>
              <a:t>Zkrácený tvar</a:t>
            </a:r>
            <a:r>
              <a:rPr lang="cs-CZ" dirty="0" smtClean="0"/>
              <a:t>:</a:t>
            </a:r>
            <a:r>
              <a:rPr lang="en-US" dirty="0" smtClean="0"/>
              <a:t>   </a:t>
            </a:r>
            <a:r>
              <a:rPr lang="cs-CZ" dirty="0" smtClean="0"/>
              <a:t> </a:t>
            </a:r>
            <a:r>
              <a:rPr lang="en-US" dirty="0" smtClean="0"/>
              <a:t>He is ten. = He’s ten.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            She is nine. = She’s nine. </a:t>
            </a:r>
            <a:endParaRPr lang="cs-CZ" dirty="0"/>
          </a:p>
        </p:txBody>
      </p:sp>
      <p:sp>
        <p:nvSpPr>
          <p:cNvPr id="3" name="TextovéPole 2"/>
          <p:cNvSpPr txBox="1"/>
          <p:nvPr/>
        </p:nvSpPr>
        <p:spPr>
          <a:xfrm>
            <a:off x="3059832" y="1052736"/>
            <a:ext cx="2082621" cy="76944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cs-CZ" sz="4400" dirty="0" smtClean="0"/>
              <a:t>He - </a:t>
            </a:r>
            <a:r>
              <a:rPr lang="cs-CZ" sz="4400" dirty="0" err="1" smtClean="0"/>
              <a:t>She</a:t>
            </a:r>
            <a:endParaRPr lang="cs-CZ" sz="4400" dirty="0"/>
          </a:p>
        </p:txBody>
      </p:sp>
    </p:spTree>
    <p:extLst>
      <p:ext uri="{BB962C8B-B14F-4D97-AF65-F5344CB8AC3E}">
        <p14:creationId xmlns:p14="http://schemas.microsoft.com/office/powerpoint/2010/main" val="2747041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0326034"/>
              </p:ext>
            </p:extLst>
          </p:nvPr>
        </p:nvGraphicFramePr>
        <p:xfrm>
          <a:off x="2987824" y="1988839"/>
          <a:ext cx="4824536" cy="24434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/>
                <a:gridCol w="2376264"/>
              </a:tblGrid>
              <a:tr h="1224137">
                <a:tc>
                  <a:txBody>
                    <a:bodyPr/>
                    <a:lstStyle/>
                    <a:p>
                      <a:endParaRPr lang="cs-CZ" dirty="0" smtClean="0"/>
                    </a:p>
                    <a:p>
                      <a:endParaRPr lang="cs-CZ" dirty="0" smtClean="0"/>
                    </a:p>
                    <a:p>
                      <a:endParaRPr lang="cs-CZ" dirty="0" smtClean="0"/>
                    </a:p>
                    <a:p>
                      <a:r>
                        <a:rPr lang="en-US" sz="2800" dirty="0" smtClean="0"/>
                        <a:t>CINDERELLA</a:t>
                      </a:r>
                      <a:r>
                        <a:rPr lang="en-US" sz="2800" baseline="0" dirty="0" smtClean="0"/>
                        <a:t> </a:t>
                      </a:r>
                      <a:endParaRPr lang="cs-CZ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    LITTLE RED</a:t>
                      </a:r>
                    </a:p>
                    <a:p>
                      <a:r>
                        <a:rPr lang="en-US" dirty="0" smtClean="0"/>
                        <a:t>   RIDING HOOD</a:t>
                      </a:r>
                      <a:endParaRPr lang="cs-CZ" dirty="0"/>
                    </a:p>
                  </a:txBody>
                  <a:tcPr/>
                </a:tc>
              </a:tr>
              <a:tr h="1102292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 SLEEPING</a:t>
                      </a:r>
                      <a:r>
                        <a:rPr lang="en-US" baseline="0" dirty="0" smtClean="0"/>
                        <a:t> BEAUTY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baseline="0" dirty="0" smtClean="0"/>
                        <a:t>HARRY POTTER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837049" y="1916832"/>
            <a:ext cx="220445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u="sng" dirty="0" smtClean="0"/>
              <a:t>GAME: WHO AM I ?</a:t>
            </a:r>
          </a:p>
          <a:p>
            <a:r>
              <a:rPr lang="en-US" dirty="0" smtClean="0"/>
              <a:t>/Fairy tails heroes/</a:t>
            </a:r>
            <a:endParaRPr lang="cs-CZ" dirty="0"/>
          </a:p>
          <a:p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899592" y="4653136"/>
            <a:ext cx="7420749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Guess e.g. : Are you a girl /a boy /? Have you got</a:t>
            </a:r>
            <a:r>
              <a:rPr lang="cs-CZ" dirty="0" smtClean="0"/>
              <a:t> a</a:t>
            </a:r>
            <a:r>
              <a:rPr lang="en-US" dirty="0" smtClean="0"/>
              <a:t> red dress? Are you</a:t>
            </a:r>
          </a:p>
          <a:p>
            <a:r>
              <a:rPr lang="en-US" dirty="0" smtClean="0"/>
              <a:t>a princess? … /</a:t>
            </a:r>
            <a:r>
              <a:rPr lang="cs-CZ" dirty="0" smtClean="0"/>
              <a:t>Návrhy možných otázek napsat na tabuli./</a:t>
            </a:r>
          </a:p>
          <a:p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cs-CZ" dirty="0" smtClean="0"/>
              <a:t>                         </a:t>
            </a:r>
            <a:r>
              <a:rPr lang="en-US" dirty="0" smtClean="0"/>
              <a:t> or </a:t>
            </a:r>
            <a:r>
              <a:rPr lang="en-US" b="1" i="1" dirty="0" smtClean="0"/>
              <a:t>FUNNY INTRODUCTION :</a:t>
            </a:r>
          </a:p>
          <a:p>
            <a:r>
              <a:rPr lang="en-US" b="1" i="1" dirty="0" smtClean="0"/>
              <a:t> </a:t>
            </a:r>
            <a:r>
              <a:rPr lang="en-US" i="1" dirty="0" smtClean="0"/>
              <a:t>Good morning. I’m Sleeping Beauty. How are you today</a:t>
            </a:r>
            <a:r>
              <a:rPr lang="cs-CZ" i="1" dirty="0"/>
              <a:t>?</a:t>
            </a:r>
            <a:r>
              <a:rPr lang="en-US" i="1" dirty="0" smtClean="0"/>
              <a:t> </a:t>
            </a:r>
            <a:r>
              <a:rPr lang="cs-CZ" i="1" dirty="0" smtClean="0"/>
              <a:t>/Řetězec/</a:t>
            </a:r>
          </a:p>
          <a:p>
            <a:r>
              <a:rPr lang="cs-CZ" b="1" i="1" dirty="0"/>
              <a:t> </a:t>
            </a:r>
            <a:r>
              <a:rPr lang="cs-CZ" b="1" i="1" dirty="0" smtClean="0"/>
              <a:t>Měníme barvu hlasu podle pohádkové postavy.</a:t>
            </a:r>
            <a:endParaRPr lang="cs-CZ" b="1" i="1" dirty="0"/>
          </a:p>
        </p:txBody>
      </p:sp>
      <p:sp>
        <p:nvSpPr>
          <p:cNvPr id="8" name="TextovéPole 7"/>
          <p:cNvSpPr txBox="1"/>
          <p:nvPr/>
        </p:nvSpPr>
        <p:spPr>
          <a:xfrm>
            <a:off x="1115616" y="836712"/>
            <a:ext cx="64540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i="1" dirty="0" smtClean="0"/>
              <a:t>Seznamujeme se s pohádkovými hrdiny</a:t>
            </a:r>
            <a:endParaRPr lang="cs-CZ" sz="2800" i="1" dirty="0"/>
          </a:p>
        </p:txBody>
      </p:sp>
    </p:spTree>
    <p:extLst>
      <p:ext uri="{BB962C8B-B14F-4D97-AF65-F5344CB8AC3E}">
        <p14:creationId xmlns:p14="http://schemas.microsoft.com/office/powerpoint/2010/main" val="3225431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erodynamika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erodynamika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erodynamika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241</TotalTime>
  <Words>313</Words>
  <Application>Microsoft Office PowerPoint</Application>
  <PresentationFormat>Předvádění na obrazovce (4:3)</PresentationFormat>
  <Paragraphs>52</Paragraphs>
  <Slides>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6" baseType="lpstr">
      <vt:lpstr>Aerodynamika</vt:lpstr>
      <vt:lpstr>GREETING AND INTRODUCTION  /chain/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GREETING AND INTRODUCTION  /chain/</dc:title>
  <dc:creator>user01</dc:creator>
  <cp:lastModifiedBy>user01</cp:lastModifiedBy>
  <cp:revision>14</cp:revision>
  <cp:lastPrinted>2012-05-22T10:03:54Z</cp:lastPrinted>
  <dcterms:created xsi:type="dcterms:W3CDTF">2011-11-23T08:35:01Z</dcterms:created>
  <dcterms:modified xsi:type="dcterms:W3CDTF">2012-05-22T12:07:25Z</dcterms:modified>
</cp:coreProperties>
</file>