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1470025"/>
          </a:xfrm>
        </p:spPr>
        <p:txBody>
          <a:bodyPr/>
          <a:lstStyle/>
          <a:p>
            <a:r>
              <a:rPr lang="cs-CZ" dirty="0" smtClean="0"/>
              <a:t>Zájmena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sp>
        <p:nvSpPr>
          <p:cNvPr id="5" name="Obdélník 4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606" y="4509120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915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585187"/>
              </p:ext>
            </p:extLst>
          </p:nvPr>
        </p:nvGraphicFramePr>
        <p:xfrm>
          <a:off x="1524000" y="692698"/>
          <a:ext cx="6096000" cy="58503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1039548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sloužící k procvičení tvarů zájmen a jejich praktické využití.</a:t>
                      </a:r>
                      <a:endParaRPr lang="cs-CZ" dirty="0"/>
                    </a:p>
                  </a:txBody>
                  <a:tcPr/>
                </a:tc>
              </a:tr>
              <a:tr h="421594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421594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135141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Využívá znalost gramatiky v praktické činnosti, využívá jazykové</a:t>
                      </a:r>
                      <a:r>
                        <a:rPr lang="cs-CZ" baseline="0" dirty="0" smtClean="0"/>
                        <a:t> mapy, vyslovuje foneticky správně.</a:t>
                      </a:r>
                      <a:endParaRPr lang="cs-CZ" dirty="0"/>
                    </a:p>
                  </a:txBody>
                  <a:tcPr/>
                </a:tc>
              </a:tr>
              <a:tr h="421594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421594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ročníku</a:t>
                      </a:r>
                      <a:endParaRPr lang="cs-CZ" dirty="0"/>
                    </a:p>
                  </a:txBody>
                  <a:tcPr/>
                </a:tc>
              </a:tr>
              <a:tr h="135141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nejdříve doplní</a:t>
                      </a:r>
                      <a:r>
                        <a:rPr lang="cs-CZ" baseline="0" dirty="0" smtClean="0"/>
                        <a:t> tabulku s přehledem zájmen a dále ji využívají v jazykových cvičeních.</a:t>
                      </a:r>
                      <a:endParaRPr lang="cs-CZ" dirty="0"/>
                    </a:p>
                  </a:txBody>
                  <a:tcPr/>
                </a:tc>
              </a:tr>
              <a:tr h="421594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28. 3. 2012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25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853635"/>
              </p:ext>
            </p:extLst>
          </p:nvPr>
        </p:nvGraphicFramePr>
        <p:xfrm>
          <a:off x="-252536" y="0"/>
          <a:ext cx="9433048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96344"/>
                <a:gridCol w="3168352"/>
                <a:gridCol w="3168352"/>
              </a:tblGrid>
              <a:tr h="85725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  </a:t>
                      </a:r>
                      <a:r>
                        <a:rPr lang="cs-CZ" sz="3200" dirty="0" smtClean="0"/>
                        <a:t>I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 you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  his</a:t>
                      </a:r>
                      <a:endParaRPr lang="cs-CZ" sz="3200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she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    it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   our</a:t>
                      </a:r>
                      <a:endParaRPr lang="cs-CZ" sz="3200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you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           them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5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91680" y="533453"/>
            <a:ext cx="573105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 smtClean="0"/>
              <a:t>Praktické cvičení.</a:t>
            </a:r>
          </a:p>
          <a:p>
            <a:pPr algn="ctr"/>
            <a:r>
              <a:rPr lang="cs-CZ" sz="2400" dirty="0" smtClean="0"/>
              <a:t>Doplňuj správné tvary zájmen.</a:t>
            </a:r>
          </a:p>
          <a:p>
            <a:pPr algn="ctr"/>
            <a:r>
              <a:rPr lang="cs-CZ" sz="2400" dirty="0" smtClean="0"/>
              <a:t>Nápověda: </a:t>
            </a:r>
            <a:r>
              <a:rPr lang="cs-CZ" sz="2400" i="1" dirty="0" smtClean="0"/>
              <a:t>my, </a:t>
            </a:r>
            <a:r>
              <a:rPr lang="en-US" sz="2400" i="1" dirty="0" smtClean="0"/>
              <a:t>your, his, her, its</a:t>
            </a:r>
          </a:p>
          <a:p>
            <a:pPr algn="ctr"/>
            <a:endParaRPr lang="en-US" sz="2400" i="1" dirty="0"/>
          </a:p>
          <a:p>
            <a:pPr algn="ctr"/>
            <a:r>
              <a:rPr lang="en-US" sz="2400" dirty="0" smtClean="0"/>
              <a:t>This is me and ……………  brother.</a:t>
            </a:r>
          </a:p>
          <a:p>
            <a:pPr algn="ctr"/>
            <a:r>
              <a:rPr lang="en-US" sz="2400" dirty="0" smtClean="0"/>
              <a:t>Hello, what’s ………………  name?</a:t>
            </a:r>
          </a:p>
          <a:p>
            <a:pPr algn="ctr"/>
            <a:r>
              <a:rPr lang="en-US" sz="2400" dirty="0" smtClean="0"/>
              <a:t>This is ………….. friend. ………….  name is Jane.</a:t>
            </a:r>
          </a:p>
          <a:p>
            <a:pPr algn="ctr"/>
            <a:r>
              <a:rPr lang="en-US" sz="2400" dirty="0" smtClean="0"/>
              <a:t>This is ………….. friend. …………   name is Paul.</a:t>
            </a:r>
          </a:p>
          <a:p>
            <a:pPr algn="ctr"/>
            <a:r>
              <a:rPr lang="en-US" sz="2400" dirty="0" smtClean="0"/>
              <a:t>It’s ………… car. ………… </a:t>
            </a:r>
            <a:r>
              <a:rPr lang="en-US" sz="2400" dirty="0" err="1" smtClean="0"/>
              <a:t>colour</a:t>
            </a:r>
            <a:r>
              <a:rPr lang="en-US" sz="2400" dirty="0" smtClean="0"/>
              <a:t> is blue.</a:t>
            </a:r>
          </a:p>
          <a:p>
            <a:pPr algn="ctr"/>
            <a:r>
              <a:rPr lang="en-US" sz="2400" dirty="0" smtClean="0"/>
              <a:t>This is Kate and </a:t>
            </a:r>
            <a:r>
              <a:rPr lang="en-US" sz="2400" dirty="0"/>
              <a:t>t</a:t>
            </a:r>
            <a:r>
              <a:rPr lang="en-US" sz="2400" dirty="0" smtClean="0"/>
              <a:t>his is ……….. sister </a:t>
            </a:r>
            <a:r>
              <a:rPr lang="en-US" sz="2400" dirty="0" err="1" smtClean="0"/>
              <a:t>Aneta</a:t>
            </a:r>
            <a:r>
              <a:rPr lang="en-US" sz="2400" dirty="0" smtClean="0"/>
              <a:t>.</a:t>
            </a:r>
          </a:p>
          <a:p>
            <a:pPr algn="ctr"/>
            <a:r>
              <a:rPr lang="en-US" sz="2400" dirty="0" smtClean="0"/>
              <a:t>This is </a:t>
            </a:r>
            <a:r>
              <a:rPr lang="en-US" sz="2400" dirty="0"/>
              <a:t>P</a:t>
            </a:r>
            <a:r>
              <a:rPr lang="en-US" sz="2400" dirty="0" smtClean="0"/>
              <a:t>aul and this is ……….  </a:t>
            </a:r>
            <a:r>
              <a:rPr lang="en-US" sz="2400" dirty="0"/>
              <a:t>b</a:t>
            </a:r>
            <a:r>
              <a:rPr lang="en-US" sz="2400" dirty="0" smtClean="0"/>
              <a:t>rother Peter.</a:t>
            </a:r>
          </a:p>
          <a:p>
            <a:pPr algn="ctr"/>
            <a:r>
              <a:rPr lang="en-US" sz="2400" dirty="0" smtClean="0"/>
              <a:t>It is a flower. ……….. </a:t>
            </a:r>
            <a:r>
              <a:rPr lang="en-US" sz="2400" dirty="0" err="1"/>
              <a:t>c</a:t>
            </a:r>
            <a:r>
              <a:rPr lang="en-US" sz="2400" dirty="0" err="1" smtClean="0"/>
              <a:t>olour</a:t>
            </a:r>
            <a:r>
              <a:rPr lang="en-US" sz="2400" dirty="0" smtClean="0"/>
              <a:t> is red.</a:t>
            </a:r>
          </a:p>
          <a:p>
            <a:pPr algn="ctr"/>
            <a:endParaRPr lang="en-US" sz="2400" dirty="0" smtClean="0"/>
          </a:p>
          <a:p>
            <a:pPr algn="ctr"/>
            <a:endParaRPr lang="cs-CZ" sz="2400" dirty="0" smtClean="0"/>
          </a:p>
          <a:p>
            <a:pPr algn="ctr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5466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44824"/>
            <a:ext cx="86604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Zopakuj si </a:t>
            </a:r>
            <a:r>
              <a:rPr lang="cs-CZ" sz="2400" b="1" dirty="0" smtClean="0"/>
              <a:t>počitatelnost</a:t>
            </a:r>
            <a:r>
              <a:rPr lang="cs-CZ" sz="2400" dirty="0" smtClean="0"/>
              <a:t> a doplňuj postupně </a:t>
            </a:r>
            <a:r>
              <a:rPr lang="cs-CZ" sz="2400" b="1" dirty="0" smtClean="0"/>
              <a:t>nákupní seznam:</a:t>
            </a:r>
          </a:p>
          <a:p>
            <a:r>
              <a:rPr lang="cs-CZ" sz="2400" dirty="0" smtClean="0"/>
              <a:t>Každý další žák zopakuje předchozí položky a přidá jednu vlastní.</a:t>
            </a:r>
          </a:p>
          <a:p>
            <a:r>
              <a:rPr lang="cs-CZ" sz="2400" dirty="0" smtClean="0"/>
              <a:t> Aby dávali všichni pozor až do konce, po dokončení „nákupního</a:t>
            </a:r>
          </a:p>
          <a:p>
            <a:r>
              <a:rPr lang="cs-CZ" sz="2400" dirty="0"/>
              <a:t>ř</a:t>
            </a:r>
            <a:r>
              <a:rPr lang="cs-CZ" sz="2400" dirty="0" smtClean="0"/>
              <a:t>etězce“ si seznam napíší. </a:t>
            </a:r>
            <a:endParaRPr lang="en-US" sz="2400" dirty="0" smtClean="0"/>
          </a:p>
          <a:p>
            <a:endParaRPr lang="en-US" sz="3200" dirty="0" smtClean="0"/>
          </a:p>
          <a:p>
            <a:r>
              <a:rPr lang="en-US" sz="3200" dirty="0" smtClean="0"/>
              <a:t>CAN I HAVE </a:t>
            </a:r>
            <a:r>
              <a:rPr lang="en-US" sz="3200" b="1" dirty="0" smtClean="0"/>
              <a:t>SOME</a:t>
            </a:r>
            <a:r>
              <a:rPr lang="en-US" sz="3200" dirty="0" smtClean="0"/>
              <a:t> CHEESE AND </a:t>
            </a:r>
            <a:r>
              <a:rPr lang="en-US" sz="3200" b="1" dirty="0" smtClean="0"/>
              <a:t>THREE</a:t>
            </a:r>
            <a:r>
              <a:rPr lang="en-US" sz="3200" dirty="0" smtClean="0"/>
              <a:t> APPLES,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     PLEASE? </a:t>
            </a:r>
          </a:p>
          <a:p>
            <a:endParaRPr lang="en-US" sz="3200" dirty="0"/>
          </a:p>
          <a:p>
            <a:endParaRPr lang="en-US" sz="2400" dirty="0" smtClean="0"/>
          </a:p>
          <a:p>
            <a:endParaRPr lang="cs-CZ" sz="2400" dirty="0"/>
          </a:p>
        </p:txBody>
      </p:sp>
      <p:sp>
        <p:nvSpPr>
          <p:cNvPr id="3" name="Popisek se šipkou dolů 2"/>
          <p:cNvSpPr/>
          <p:nvPr/>
        </p:nvSpPr>
        <p:spPr>
          <a:xfrm>
            <a:off x="2843808" y="570384"/>
            <a:ext cx="3888432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 H O P I N G   L I S T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539552" y="48428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691680" y="5085184"/>
            <a:ext cx="6710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I HAVE SOME CHEESE, THREE APPLES </a:t>
            </a:r>
            <a:r>
              <a:rPr lang="en-US" b="1" dirty="0" smtClean="0"/>
              <a:t>AND </a:t>
            </a:r>
            <a:r>
              <a:rPr lang="en-US" dirty="0" smtClean="0"/>
              <a:t>SOME FLOUR PLEASE?</a:t>
            </a:r>
            <a:endParaRPr lang="cs-CZ" dirty="0"/>
          </a:p>
        </p:txBody>
      </p:sp>
      <p:sp>
        <p:nvSpPr>
          <p:cNvPr id="8" name="Šipka doprava 7"/>
          <p:cNvSpPr/>
          <p:nvPr/>
        </p:nvSpPr>
        <p:spPr>
          <a:xfrm>
            <a:off x="827584" y="58772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979712" y="6122918"/>
            <a:ext cx="1529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I HAVE 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625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281</Words>
  <Application>Microsoft Office PowerPoint</Application>
  <PresentationFormat>Předvádění na obrazovce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Zájmena Autor: Mgr. Ivana Tesařová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Zájmena Autor: Mgr. Ivana Tesařová</dc:title>
  <dc:creator>user01</dc:creator>
  <cp:lastModifiedBy>user01</cp:lastModifiedBy>
  <cp:revision>9</cp:revision>
  <cp:lastPrinted>2012-05-22T12:05:04Z</cp:lastPrinted>
  <dcterms:created xsi:type="dcterms:W3CDTF">2012-03-06T10:18:59Z</dcterms:created>
  <dcterms:modified xsi:type="dcterms:W3CDTF">2012-05-22T12:05:36Z</dcterms:modified>
</cp:coreProperties>
</file>