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7102475" cy="102346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22.5.2012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55576" y="1412776"/>
            <a:ext cx="7772400" cy="1470025"/>
          </a:xfrm>
        </p:spPr>
        <p:txBody>
          <a:bodyPr/>
          <a:lstStyle/>
          <a:p>
            <a:r>
              <a:rPr lang="cs-CZ" dirty="0" smtClean="0"/>
              <a:t>ORDINAL NUMBERS /MONTHS/</a:t>
            </a:r>
            <a:br>
              <a:rPr lang="cs-CZ" dirty="0" smtClean="0"/>
            </a:br>
            <a:r>
              <a:rPr lang="cs-CZ" dirty="0" smtClean="0"/>
              <a:t>Autor: Mgr. Ivana Tesařová</a:t>
            </a:r>
            <a:endParaRPr lang="cs-CZ" dirty="0"/>
          </a:p>
        </p:txBody>
      </p:sp>
      <p:pic>
        <p:nvPicPr>
          <p:cNvPr id="4" name="Obrázek 3"/>
          <p:cNvPicPr/>
          <p:nvPr/>
        </p:nvPicPr>
        <p:blipFill>
          <a:blip r:embed="rId2"/>
          <a:stretch>
            <a:fillRect/>
          </a:stretch>
        </p:blipFill>
        <p:spPr>
          <a:xfrm>
            <a:off x="2348865" y="4005064"/>
            <a:ext cx="4509135" cy="1495425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2286000" y="3105835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cs-CZ" dirty="0"/>
              <a:t>Materiál vznikl v rámci projektu Škola pro život</a:t>
            </a:r>
          </a:p>
          <a:p>
            <a:r>
              <a:rPr lang="cs-CZ" dirty="0" err="1"/>
              <a:t>č.proj</a:t>
            </a:r>
            <a:r>
              <a:rPr lang="cs-CZ" dirty="0"/>
              <a:t>. CZ.1.07/1.4.00/21.2165</a:t>
            </a:r>
          </a:p>
        </p:txBody>
      </p:sp>
    </p:spTree>
    <p:extLst>
      <p:ext uri="{BB962C8B-B14F-4D97-AF65-F5344CB8AC3E}">
        <p14:creationId xmlns:p14="http://schemas.microsoft.com/office/powerpoint/2010/main" val="4719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8235777"/>
              </p:ext>
            </p:extLst>
          </p:nvPr>
        </p:nvGraphicFramePr>
        <p:xfrm>
          <a:off x="683568" y="836712"/>
          <a:ext cx="7992888" cy="57882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02030"/>
                <a:gridCol w="4090858"/>
              </a:tblGrid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Anotace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listy,</a:t>
                      </a:r>
                      <a:r>
                        <a:rPr lang="cs-CZ" baseline="0" dirty="0" smtClean="0"/>
                        <a:t> jazykové činnosti, jazz </a:t>
                      </a:r>
                      <a:r>
                        <a:rPr lang="cs-CZ" baseline="0" dirty="0" err="1" smtClean="0"/>
                        <a:t>chant</a:t>
                      </a:r>
                      <a:endParaRPr lang="cs-CZ" baseline="0" dirty="0" smtClean="0"/>
                    </a:p>
                    <a:p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Autor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Mgr. Ivana Tesařová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Předmět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Anglický</a:t>
                      </a:r>
                      <a:r>
                        <a:rPr lang="cs-CZ" baseline="0" dirty="0" smtClean="0"/>
                        <a:t> jazyk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Očekávaný výstup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Rozumí známým slovům a větám ve vztahu k probíraným tématům, využívá je při práci, vyslovuje foneticky správně, zapojí se do jednoduché konverzace.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Druh učebního materiálu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Pracovní </a:t>
                      </a:r>
                      <a:r>
                        <a:rPr lang="cs-CZ" smtClean="0"/>
                        <a:t>listy</a:t>
                      </a:r>
                      <a:r>
                        <a:rPr lang="cs-CZ" baseline="0" smtClean="0"/>
                        <a:t> a </a:t>
                      </a:r>
                      <a:r>
                        <a:rPr lang="cs-CZ" smtClean="0"/>
                        <a:t>jazykové</a:t>
                      </a:r>
                      <a:r>
                        <a:rPr lang="cs-CZ" baseline="0" smtClean="0"/>
                        <a:t> </a:t>
                      </a:r>
                      <a:r>
                        <a:rPr lang="cs-CZ" baseline="0" dirty="0" smtClean="0"/>
                        <a:t>činnosti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Cílová skupina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Žáci</a:t>
                      </a:r>
                      <a:r>
                        <a:rPr lang="cs-CZ" baseline="0" dirty="0" smtClean="0"/>
                        <a:t> 4. ročníku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Metodický postup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Uveden v textu</a:t>
                      </a:r>
                      <a:endParaRPr lang="cs-CZ" dirty="0"/>
                    </a:p>
                  </a:txBody>
                  <a:tcPr/>
                </a:tc>
              </a:tr>
              <a:tr h="657073">
                <a:tc>
                  <a:txBody>
                    <a:bodyPr/>
                    <a:lstStyle/>
                    <a:p>
                      <a:r>
                        <a:rPr lang="cs-CZ" dirty="0" smtClean="0"/>
                        <a:t>Datum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 smtClean="0"/>
                        <a:t>21. 5. 2012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7738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ětiúhelník 1"/>
          <p:cNvSpPr/>
          <p:nvPr/>
        </p:nvSpPr>
        <p:spPr>
          <a:xfrm>
            <a:off x="1403648" y="148478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third</a:t>
            </a:r>
            <a:endParaRPr lang="cs-CZ" dirty="0"/>
          </a:p>
        </p:txBody>
      </p:sp>
      <p:sp>
        <p:nvSpPr>
          <p:cNvPr id="3" name="Pětiúhelník 2"/>
          <p:cNvSpPr/>
          <p:nvPr/>
        </p:nvSpPr>
        <p:spPr>
          <a:xfrm>
            <a:off x="3419872" y="1727100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f</a:t>
            </a:r>
            <a:r>
              <a:rPr lang="en-US" dirty="0" err="1" smtClean="0"/>
              <a:t>irst</a:t>
            </a:r>
            <a:endParaRPr lang="cs-CZ" dirty="0"/>
          </a:p>
        </p:txBody>
      </p:sp>
      <p:sp>
        <p:nvSpPr>
          <p:cNvPr id="4" name="Pětiúhelník 3"/>
          <p:cNvSpPr/>
          <p:nvPr/>
        </p:nvSpPr>
        <p:spPr>
          <a:xfrm rot="6976943">
            <a:off x="5508104" y="2211732"/>
            <a:ext cx="978408" cy="242316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fourth</a:t>
            </a:r>
            <a:endParaRPr lang="cs-CZ" dirty="0"/>
          </a:p>
        </p:txBody>
      </p:sp>
      <p:sp>
        <p:nvSpPr>
          <p:cNvPr id="5" name="Pětiúhelník 4"/>
          <p:cNvSpPr/>
          <p:nvPr/>
        </p:nvSpPr>
        <p:spPr>
          <a:xfrm rot="18022956">
            <a:off x="1547664" y="3356992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fifth</a:t>
            </a:r>
            <a:endParaRPr lang="cs-CZ" dirty="0"/>
          </a:p>
        </p:txBody>
      </p:sp>
      <p:sp>
        <p:nvSpPr>
          <p:cNvPr id="6" name="Pětiúhelník 5"/>
          <p:cNvSpPr/>
          <p:nvPr/>
        </p:nvSpPr>
        <p:spPr>
          <a:xfrm rot="17481379">
            <a:off x="3909076" y="3356992"/>
            <a:ext cx="978408" cy="484632"/>
          </a:xfrm>
          <a:prstGeom prst="homePlate">
            <a:avLst>
              <a:gd name="adj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eighth</a:t>
            </a:r>
            <a:endParaRPr lang="cs-CZ" dirty="0"/>
          </a:p>
        </p:txBody>
      </p:sp>
      <p:sp>
        <p:nvSpPr>
          <p:cNvPr id="7" name="Pětiúhelník 6"/>
          <p:cNvSpPr/>
          <p:nvPr/>
        </p:nvSpPr>
        <p:spPr>
          <a:xfrm>
            <a:off x="6084168" y="3501008"/>
            <a:ext cx="1122424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seventh</a:t>
            </a:r>
            <a:endParaRPr lang="cs-CZ" dirty="0"/>
          </a:p>
        </p:txBody>
      </p:sp>
      <p:sp>
        <p:nvSpPr>
          <p:cNvPr id="8" name="Pětiúhelník 7"/>
          <p:cNvSpPr/>
          <p:nvPr/>
        </p:nvSpPr>
        <p:spPr>
          <a:xfrm>
            <a:off x="1403648" y="5013176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ninth</a:t>
            </a:r>
            <a:endParaRPr lang="cs-CZ" dirty="0"/>
          </a:p>
        </p:txBody>
      </p:sp>
      <p:sp>
        <p:nvSpPr>
          <p:cNvPr id="9" name="Pětiúhelník 8"/>
          <p:cNvSpPr/>
          <p:nvPr/>
        </p:nvSpPr>
        <p:spPr>
          <a:xfrm rot="3122846">
            <a:off x="3329628" y="5013176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tenth</a:t>
            </a:r>
            <a:endParaRPr lang="cs-CZ" dirty="0"/>
          </a:p>
        </p:txBody>
      </p:sp>
      <p:sp>
        <p:nvSpPr>
          <p:cNvPr id="11" name="Pětiúhelník 10"/>
          <p:cNvSpPr/>
          <p:nvPr/>
        </p:nvSpPr>
        <p:spPr>
          <a:xfrm>
            <a:off x="5004048" y="5255492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eleven</a:t>
            </a:r>
            <a:endParaRPr lang="cs-CZ" dirty="0"/>
          </a:p>
        </p:txBody>
      </p:sp>
      <p:sp>
        <p:nvSpPr>
          <p:cNvPr id="12" name="Pětiúhelník 11"/>
          <p:cNvSpPr/>
          <p:nvPr/>
        </p:nvSpPr>
        <p:spPr>
          <a:xfrm flipV="1">
            <a:off x="7380312" y="5013176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twelfth</a:t>
            </a:r>
            <a:endParaRPr lang="cs-CZ" dirty="0"/>
          </a:p>
        </p:txBody>
      </p:sp>
      <p:sp>
        <p:nvSpPr>
          <p:cNvPr id="13" name="Pětiúhelník 12"/>
          <p:cNvSpPr/>
          <p:nvPr/>
        </p:nvSpPr>
        <p:spPr>
          <a:xfrm rot="3426550">
            <a:off x="6228184" y="764704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second</a:t>
            </a:r>
            <a:endParaRPr lang="cs-CZ" dirty="0"/>
          </a:p>
        </p:txBody>
      </p:sp>
      <p:sp>
        <p:nvSpPr>
          <p:cNvPr id="14" name="Pětiúhelník 13"/>
          <p:cNvSpPr/>
          <p:nvPr/>
        </p:nvSpPr>
        <p:spPr>
          <a:xfrm>
            <a:off x="7668344" y="2454048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sixth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1043608" y="548680"/>
            <a:ext cx="28107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Spoj ve správném pořadí:</a:t>
            </a:r>
            <a:endParaRPr lang="cs-CZ" sz="2000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1043608" y="6021288"/>
            <a:ext cx="30209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Hra: Rozpočítávaná v kruhu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47988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043608" y="1052736"/>
            <a:ext cx="4084067" cy="41549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Všimni si koncovek řadových číslovek:</a:t>
            </a:r>
          </a:p>
          <a:p>
            <a:endParaRPr lang="cs-CZ" sz="2000" dirty="0"/>
          </a:p>
          <a:p>
            <a:r>
              <a:rPr lang="cs-CZ" sz="3200" dirty="0" smtClean="0"/>
              <a:t>FIRST</a:t>
            </a:r>
          </a:p>
          <a:p>
            <a:r>
              <a:rPr lang="cs-CZ" sz="3200" dirty="0" smtClean="0"/>
              <a:t>SECOND</a:t>
            </a:r>
          </a:p>
          <a:p>
            <a:r>
              <a:rPr lang="cs-CZ" sz="3200" dirty="0" smtClean="0"/>
              <a:t>THIRD</a:t>
            </a:r>
          </a:p>
          <a:p>
            <a:r>
              <a:rPr lang="cs-CZ" sz="3200" dirty="0" smtClean="0"/>
              <a:t>TWE</a:t>
            </a:r>
            <a:r>
              <a:rPr lang="en-US" sz="3200" dirty="0" smtClean="0"/>
              <a:t>LFTH</a:t>
            </a:r>
          </a:p>
          <a:p>
            <a:r>
              <a:rPr lang="en-US" sz="3200" dirty="0" smtClean="0"/>
              <a:t>TWENTY-FIRST</a:t>
            </a:r>
          </a:p>
          <a:p>
            <a:r>
              <a:rPr lang="en-US" sz="3200" dirty="0" smtClean="0"/>
              <a:t>SIXTY-SEVENTH</a:t>
            </a:r>
          </a:p>
          <a:p>
            <a:r>
              <a:rPr lang="en-US" sz="3200" dirty="0" smtClean="0"/>
              <a:t>NINETYTH</a:t>
            </a:r>
            <a:endParaRPr lang="cs-CZ" sz="3200" dirty="0"/>
          </a:p>
        </p:txBody>
      </p:sp>
      <p:sp>
        <p:nvSpPr>
          <p:cNvPr id="4" name="Obdélník 3"/>
          <p:cNvSpPr/>
          <p:nvPr/>
        </p:nvSpPr>
        <p:spPr>
          <a:xfrm>
            <a:off x="5849091" y="207513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-ND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5893296" y="3501008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-RD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6350496" y="726956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-ST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6228184" y="4869160"/>
            <a:ext cx="9144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-TH</a:t>
            </a:r>
            <a:endParaRPr lang="cs-CZ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945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27584" y="764704"/>
            <a:ext cx="7488832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Zopakuj si měsíce v písni </a:t>
            </a:r>
            <a:r>
              <a:rPr lang="en-US" b="1" dirty="0" smtClean="0">
                <a:solidFill>
                  <a:srgbClr val="7030A0"/>
                </a:solidFill>
              </a:rPr>
              <a:t>Months Chant  </a:t>
            </a:r>
            <a:r>
              <a:rPr lang="en-US" dirty="0" smtClean="0"/>
              <a:t>a</a:t>
            </a:r>
            <a:r>
              <a:rPr lang="cs-CZ" dirty="0" smtClean="0"/>
              <a:t> přidej následující řetězovou aktivitu:</a:t>
            </a:r>
          </a:p>
          <a:p>
            <a:endParaRPr lang="cs-CZ" dirty="0"/>
          </a:p>
          <a:p>
            <a:pPr algn="ctr"/>
            <a:endParaRPr lang="en-US" i="1" dirty="0" smtClean="0"/>
          </a:p>
          <a:p>
            <a:pPr algn="ctr"/>
            <a:r>
              <a:rPr lang="en-US" sz="2000" b="1" i="1" dirty="0" smtClean="0">
                <a:solidFill>
                  <a:srgbClr val="7030A0"/>
                </a:solidFill>
              </a:rPr>
              <a:t>MONTHS CHANT</a:t>
            </a:r>
            <a:endParaRPr lang="en-US" sz="2000" b="1" i="1" dirty="0">
              <a:solidFill>
                <a:srgbClr val="7030A0"/>
              </a:solidFill>
            </a:endParaRPr>
          </a:p>
          <a:p>
            <a:pPr algn="ctr"/>
            <a:endParaRPr lang="en-US" i="1" dirty="0" smtClean="0"/>
          </a:p>
          <a:p>
            <a:pPr algn="ctr"/>
            <a:r>
              <a:rPr lang="en-US" i="1" dirty="0" smtClean="0"/>
              <a:t>Say the months and clap your hands.</a:t>
            </a:r>
          </a:p>
          <a:p>
            <a:pPr algn="ctr"/>
            <a:r>
              <a:rPr lang="en-US" i="1" dirty="0" smtClean="0"/>
              <a:t>January, February, March, April,</a:t>
            </a:r>
          </a:p>
          <a:p>
            <a:pPr algn="ctr"/>
            <a:r>
              <a:rPr lang="en-US" i="1" dirty="0" smtClean="0"/>
              <a:t>May, June, July, August,</a:t>
            </a:r>
          </a:p>
          <a:p>
            <a:pPr algn="ctr"/>
            <a:r>
              <a:rPr lang="en-US" i="1" dirty="0" smtClean="0"/>
              <a:t>September, October, November, December.</a:t>
            </a:r>
          </a:p>
          <a:p>
            <a:pPr algn="ctr"/>
            <a:endParaRPr lang="en-US" i="1" dirty="0" smtClean="0"/>
          </a:p>
          <a:p>
            <a:pPr algn="ctr"/>
            <a:r>
              <a:rPr lang="en-US" i="1" dirty="0" smtClean="0"/>
              <a:t>Say the months and clap your hands.</a:t>
            </a:r>
          </a:p>
          <a:p>
            <a:pPr algn="ctr"/>
            <a:r>
              <a:rPr lang="en-US" i="1" dirty="0" smtClean="0"/>
              <a:t>January February, March, April,</a:t>
            </a:r>
          </a:p>
          <a:p>
            <a:pPr algn="ctr"/>
            <a:r>
              <a:rPr lang="en-US" i="1" dirty="0" smtClean="0"/>
              <a:t>May, June, July, August,</a:t>
            </a:r>
          </a:p>
          <a:p>
            <a:pPr algn="ctr"/>
            <a:r>
              <a:rPr lang="en-US" i="1" dirty="0" smtClean="0"/>
              <a:t>September, October, November, December.</a:t>
            </a:r>
          </a:p>
          <a:p>
            <a:pPr algn="ctr"/>
            <a:endParaRPr lang="en-US" i="1" dirty="0" smtClean="0"/>
          </a:p>
          <a:p>
            <a:pPr algn="ctr"/>
            <a:r>
              <a:rPr lang="en-US" i="1" dirty="0" smtClean="0"/>
              <a:t>Say the months as fast as you can!</a:t>
            </a:r>
          </a:p>
          <a:p>
            <a:pPr algn="ctr"/>
            <a:r>
              <a:rPr lang="en-US" i="1" dirty="0" smtClean="0"/>
              <a:t>January, February, March, April,</a:t>
            </a:r>
          </a:p>
          <a:p>
            <a:pPr algn="ctr"/>
            <a:r>
              <a:rPr lang="en-US" i="1" dirty="0" smtClean="0"/>
              <a:t>May, June, July, August,</a:t>
            </a:r>
          </a:p>
          <a:p>
            <a:pPr algn="ctr"/>
            <a:r>
              <a:rPr lang="en-US" i="1" dirty="0" smtClean="0"/>
              <a:t>September, October, November, December. 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84818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899592" y="1412776"/>
            <a:ext cx="734481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smtClean="0"/>
              <a:t>M</a:t>
            </a:r>
            <a:r>
              <a:rPr lang="en-US" sz="2800" dirty="0" smtClean="0"/>
              <a:t>y birthday is </a:t>
            </a:r>
            <a:r>
              <a:rPr lang="en-US" sz="2800" dirty="0" smtClean="0">
                <a:solidFill>
                  <a:srgbClr val="FF0000"/>
                </a:solidFill>
              </a:rPr>
              <a:t>on the 25</a:t>
            </a:r>
            <a:r>
              <a:rPr lang="en-US" sz="2800" baseline="30000" dirty="0" smtClean="0">
                <a:solidFill>
                  <a:srgbClr val="FF0000"/>
                </a:solidFill>
              </a:rPr>
              <a:t>th</a:t>
            </a:r>
            <a:r>
              <a:rPr lang="en-US" sz="2800" dirty="0" smtClean="0">
                <a:solidFill>
                  <a:srgbClr val="FF0000"/>
                </a:solidFill>
              </a:rPr>
              <a:t>of March</a:t>
            </a:r>
            <a:r>
              <a:rPr lang="en-US" sz="2800" dirty="0" smtClean="0"/>
              <a:t>.         </a:t>
            </a:r>
          </a:p>
          <a:p>
            <a:pPr algn="ctr"/>
            <a:r>
              <a:rPr lang="en-US" sz="2800" dirty="0" smtClean="0"/>
              <a:t>When is your birthday? </a:t>
            </a:r>
          </a:p>
          <a:p>
            <a:pPr algn="ctr"/>
            <a:r>
              <a:rPr lang="en-US" sz="2800" dirty="0"/>
              <a:t> </a:t>
            </a:r>
            <a:r>
              <a:rPr lang="en-US" sz="2800" dirty="0" smtClean="0"/>
              <a:t>/</a:t>
            </a:r>
            <a:r>
              <a:rPr lang="cs-CZ" sz="2800" dirty="0"/>
              <a:t> </a:t>
            </a:r>
            <a:r>
              <a:rPr lang="cs-CZ" sz="2800" dirty="0" smtClean="0"/>
              <a:t>štafetu předáváme míčkem /</a:t>
            </a:r>
          </a:p>
          <a:p>
            <a:pPr algn="ctr"/>
            <a:endParaRPr lang="cs-CZ" sz="2800" dirty="0" smtClean="0"/>
          </a:p>
          <a:p>
            <a:pPr algn="ctr"/>
            <a:endParaRPr lang="en-US" sz="2800" dirty="0" smtClean="0"/>
          </a:p>
          <a:p>
            <a:pPr algn="ctr"/>
            <a:endParaRPr lang="en-US" sz="2800" dirty="0"/>
          </a:p>
          <a:p>
            <a:pPr algn="ctr"/>
            <a:r>
              <a:rPr lang="cs-CZ" sz="2800" dirty="0" smtClean="0"/>
              <a:t>Další možnosti:</a:t>
            </a:r>
          </a:p>
          <a:p>
            <a:pPr algn="ctr"/>
            <a:r>
              <a:rPr lang="en-US" sz="2800" dirty="0" smtClean="0"/>
              <a:t>My name day is </a:t>
            </a:r>
            <a:r>
              <a:rPr lang="en-US" sz="2800" dirty="0" smtClean="0">
                <a:solidFill>
                  <a:srgbClr val="FF0000"/>
                </a:solidFill>
              </a:rPr>
              <a:t>on the 4</a:t>
            </a:r>
            <a:r>
              <a:rPr lang="en-US" sz="2800" baseline="30000" dirty="0" smtClean="0">
                <a:solidFill>
                  <a:srgbClr val="FF0000"/>
                </a:solidFill>
              </a:rPr>
              <a:t>th</a:t>
            </a:r>
            <a:r>
              <a:rPr lang="en-US" sz="2800" dirty="0" smtClean="0">
                <a:solidFill>
                  <a:srgbClr val="FF0000"/>
                </a:solidFill>
              </a:rPr>
              <a:t> of April</a:t>
            </a:r>
            <a:r>
              <a:rPr lang="en-US" sz="2800" dirty="0" smtClean="0"/>
              <a:t>.</a:t>
            </a:r>
          </a:p>
          <a:p>
            <a:pPr algn="ctr"/>
            <a:r>
              <a:rPr lang="en-US" sz="2800" dirty="0" smtClean="0"/>
              <a:t>When is your name day?</a:t>
            </a:r>
            <a:endParaRPr lang="cs-CZ" sz="2800" dirty="0"/>
          </a:p>
        </p:txBody>
      </p:sp>
      <p:pic>
        <p:nvPicPr>
          <p:cNvPr id="1028" name="Picture 4" descr="http://bestpage.cz/gif/72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929795"/>
            <a:ext cx="1095375" cy="109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2828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1259632" y="1052736"/>
            <a:ext cx="6837898" cy="47705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dirty="0" smtClean="0"/>
              <a:t>Procvičujeme data:</a:t>
            </a:r>
          </a:p>
          <a:p>
            <a:endParaRPr lang="cs-CZ" sz="2800" dirty="0"/>
          </a:p>
          <a:p>
            <a:r>
              <a:rPr lang="cs-CZ" sz="2800" dirty="0" smtClean="0"/>
              <a:t>24. prosinec        </a:t>
            </a:r>
            <a:r>
              <a:rPr lang="cs-CZ" sz="2800" dirty="0" smtClean="0">
                <a:solidFill>
                  <a:srgbClr val="FF0000"/>
                </a:solidFill>
              </a:rPr>
              <a:t>?</a:t>
            </a:r>
            <a:r>
              <a:rPr lang="cs-CZ" sz="2800" dirty="0" smtClean="0"/>
              <a:t>               8. srpen</a:t>
            </a:r>
          </a:p>
          <a:p>
            <a:r>
              <a:rPr lang="cs-CZ" sz="2800" dirty="0" smtClean="0"/>
              <a:t>16. únor               </a:t>
            </a:r>
            <a:r>
              <a:rPr lang="cs-CZ" sz="2800" dirty="0" smtClean="0">
                <a:solidFill>
                  <a:srgbClr val="FF0000"/>
                </a:solidFill>
              </a:rPr>
              <a:t>?</a:t>
            </a:r>
            <a:r>
              <a:rPr lang="cs-CZ" sz="2800" dirty="0" smtClean="0"/>
              <a:t>               1. listopad</a:t>
            </a:r>
          </a:p>
          <a:p>
            <a:r>
              <a:rPr lang="cs-CZ" sz="2800" dirty="0" smtClean="0"/>
              <a:t>11. květen                             9. březen</a:t>
            </a:r>
          </a:p>
          <a:p>
            <a:r>
              <a:rPr lang="cs-CZ" sz="2800" dirty="0" smtClean="0"/>
              <a:t>22. leden                               21. září</a:t>
            </a:r>
          </a:p>
          <a:p>
            <a:r>
              <a:rPr lang="cs-CZ" sz="2800" dirty="0" smtClean="0"/>
              <a:t>3. červen                               10. říjen</a:t>
            </a:r>
          </a:p>
          <a:p>
            <a:endParaRPr lang="cs-CZ" sz="2800" dirty="0" smtClean="0"/>
          </a:p>
          <a:p>
            <a:r>
              <a:rPr lang="cs-CZ" sz="2000" dirty="0" smtClean="0"/>
              <a:t>Na závěr si můžeme základní či řadové číslovky zopakovat ve hře</a:t>
            </a:r>
          </a:p>
          <a:p>
            <a:r>
              <a:rPr lang="cs-CZ" sz="4000" dirty="0" smtClean="0"/>
              <a:t>                       BINGO!</a:t>
            </a:r>
          </a:p>
          <a:p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354475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330</Words>
  <Application>Microsoft Office PowerPoint</Application>
  <PresentationFormat>Předvádění na obrazovce (4:3)</PresentationFormat>
  <Paragraphs>84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ORDINAL NUMBERS /MONTHS/ Autor: Mgr. Ivana Tesařová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ORDINAL NUMBERS /MONTHS/ Autor: Mgr. Ivana Tesařová</dc:title>
  <dc:creator>user01</dc:creator>
  <cp:lastModifiedBy>user01</cp:lastModifiedBy>
  <cp:revision>12</cp:revision>
  <cp:lastPrinted>2012-05-22T11:32:15Z</cp:lastPrinted>
  <dcterms:created xsi:type="dcterms:W3CDTF">2012-02-28T07:59:02Z</dcterms:created>
  <dcterms:modified xsi:type="dcterms:W3CDTF">2012-05-22T12:07:07Z</dcterms:modified>
</cp:coreProperties>
</file>