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7102475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1470025"/>
          </a:xfrm>
        </p:spPr>
        <p:txBody>
          <a:bodyPr/>
          <a:lstStyle/>
          <a:p>
            <a:r>
              <a:rPr lang="en-US" dirty="0" smtClean="0"/>
              <a:t>SPRING AND EASTER ACTIVITIES</a:t>
            </a:r>
            <a:br>
              <a:rPr lang="en-US" dirty="0" smtClean="0"/>
            </a:br>
            <a:r>
              <a:rPr lang="cs-CZ" dirty="0" smtClean="0"/>
              <a:t>Autor: Mgr. Ivana Tesařová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286000" y="292494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Materiál vznikl v rámci projektu Škola pro život</a:t>
            </a:r>
          </a:p>
          <a:p>
            <a:r>
              <a:rPr lang="cs-CZ" dirty="0" err="1"/>
              <a:t>č.proj</a:t>
            </a:r>
            <a:r>
              <a:rPr lang="cs-CZ" dirty="0"/>
              <a:t>. CZ.1.07/1.4.00/21.2165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376" y="3717032"/>
            <a:ext cx="4800624" cy="149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1538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8227027"/>
              </p:ext>
            </p:extLst>
          </p:nvPr>
        </p:nvGraphicFramePr>
        <p:xfrm>
          <a:off x="827584" y="908720"/>
          <a:ext cx="7776864" cy="51771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88432"/>
                <a:gridCol w="3888432"/>
              </a:tblGrid>
              <a:tr h="558062">
                <a:tc>
                  <a:txBody>
                    <a:bodyPr/>
                    <a:lstStyle/>
                    <a:p>
                      <a:r>
                        <a:rPr lang="cs-CZ" dirty="0" smtClean="0"/>
                        <a:t>Anotace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Aktivity k procvičení slovní zásoby z tematického okruhu JARO, práce s písní.</a:t>
                      </a:r>
                      <a:endParaRPr lang="cs-CZ" dirty="0"/>
                    </a:p>
                  </a:txBody>
                  <a:tcPr/>
                </a:tc>
              </a:tr>
              <a:tr h="558062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</a:t>
                      </a:r>
                      <a:r>
                        <a:rPr lang="cs-CZ" baseline="0" dirty="0" smtClean="0"/>
                        <a:t> Ivana Tesařová</a:t>
                      </a:r>
                      <a:endParaRPr lang="cs-CZ" dirty="0"/>
                    </a:p>
                  </a:txBody>
                  <a:tcPr/>
                </a:tc>
              </a:tr>
              <a:tr h="558062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 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Anglický jazyk</a:t>
                      </a:r>
                      <a:endParaRPr lang="cs-CZ" dirty="0"/>
                    </a:p>
                  </a:txBody>
                  <a:tcPr/>
                </a:tc>
              </a:tr>
              <a:tr h="558062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 výstup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Vyslovuje foneticky správně, používá abecední slovník, rozumí známým pojmům ve vztahu k tématu, reprodukuje tvůrčím způsobem.</a:t>
                      </a:r>
                      <a:r>
                        <a:rPr lang="cs-CZ" baseline="0" dirty="0" smtClean="0"/>
                        <a:t> </a:t>
                      </a:r>
                      <a:endParaRPr lang="cs-CZ" dirty="0"/>
                    </a:p>
                  </a:txBody>
                  <a:tcPr/>
                </a:tc>
              </a:tr>
              <a:tr h="558062">
                <a:tc>
                  <a:txBody>
                    <a:bodyPr/>
                    <a:lstStyle/>
                    <a:p>
                      <a:r>
                        <a:rPr lang="cs-CZ" dirty="0" smtClean="0"/>
                        <a:t>Druh</a:t>
                      </a:r>
                      <a:r>
                        <a:rPr lang="cs-CZ" baseline="0" dirty="0" smtClean="0"/>
                        <a:t> učebního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Projekt</a:t>
                      </a:r>
                      <a:endParaRPr lang="cs-CZ" dirty="0"/>
                    </a:p>
                  </a:txBody>
                  <a:tcPr/>
                </a:tc>
              </a:tr>
              <a:tr h="558062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 skupina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4. a 5. ročníku</a:t>
                      </a:r>
                      <a:endParaRPr lang="cs-CZ" dirty="0"/>
                    </a:p>
                  </a:txBody>
                  <a:tcPr/>
                </a:tc>
              </a:tr>
              <a:tr h="558062">
                <a:tc>
                  <a:txBody>
                    <a:bodyPr/>
                    <a:lstStyle/>
                    <a:p>
                      <a:r>
                        <a:rPr lang="cs-CZ" dirty="0" smtClean="0"/>
                        <a:t>Metodický postup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Je součástí textu</a:t>
                      </a:r>
                      <a:endParaRPr lang="cs-CZ" dirty="0"/>
                    </a:p>
                  </a:txBody>
                  <a:tcPr/>
                </a:tc>
              </a:tr>
              <a:tr h="558062">
                <a:tc>
                  <a:txBody>
                    <a:bodyPr/>
                    <a:lstStyle/>
                    <a:p>
                      <a:r>
                        <a:rPr lang="cs-CZ" dirty="0" smtClean="0"/>
                        <a:t>Datum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4. 4. 2012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7674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018410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86000"/>
                <a:gridCol w="2286000"/>
                <a:gridCol w="2286000"/>
                <a:gridCol w="2286000"/>
              </a:tblGrid>
              <a:tr h="1714500">
                <a:tc>
                  <a:txBody>
                    <a:bodyPr/>
                    <a:lstStyle/>
                    <a:p>
                      <a:endParaRPr lang="cs-CZ" dirty="0" smtClean="0"/>
                    </a:p>
                    <a:p>
                      <a:endParaRPr lang="cs-CZ" dirty="0" smtClean="0"/>
                    </a:p>
                    <a:p>
                      <a:r>
                        <a:rPr lang="en-US" sz="2800" dirty="0" smtClean="0"/>
                        <a:t>MARCH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sz="2800" dirty="0" smtClean="0"/>
                        <a:t>APRIL</a:t>
                      </a:r>
                    </a:p>
                    <a:p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dirty="0" smtClean="0"/>
                    </a:p>
                    <a:p>
                      <a:r>
                        <a:rPr lang="en-US" sz="2800" dirty="0" smtClean="0"/>
                        <a:t>MAY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EASTER</a:t>
                      </a:r>
                      <a:endParaRPr lang="cs-CZ" sz="2800" dirty="0"/>
                    </a:p>
                  </a:txBody>
                  <a:tcPr/>
                </a:tc>
              </a:tr>
              <a:tr h="1714500">
                <a:tc>
                  <a:txBody>
                    <a:bodyPr/>
                    <a:lstStyle/>
                    <a:p>
                      <a:endParaRPr lang="en-US" sz="2800" dirty="0" smtClean="0"/>
                    </a:p>
                    <a:p>
                      <a:r>
                        <a:rPr lang="en-US" sz="2800" dirty="0" smtClean="0"/>
                        <a:t>BUNNY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</a:t>
                      </a:r>
                    </a:p>
                    <a:p>
                      <a:r>
                        <a:rPr lang="en-US" sz="2800" dirty="0" smtClean="0"/>
                        <a:t>FLOWERS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sz="2800" dirty="0" smtClean="0"/>
                        <a:t>KITTENS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PUPPIES</a:t>
                      </a:r>
                      <a:endParaRPr lang="cs-CZ" sz="2800" dirty="0"/>
                    </a:p>
                  </a:txBody>
                  <a:tcPr/>
                </a:tc>
              </a:tr>
              <a:tr h="171450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CHICKS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DAISIES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NEST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MOTHER’S</a:t>
                      </a:r>
                    </a:p>
                    <a:p>
                      <a:r>
                        <a:rPr lang="en-US" sz="2800" dirty="0" smtClean="0"/>
                        <a:t>DAY</a:t>
                      </a:r>
                      <a:endParaRPr lang="cs-CZ" sz="2800" dirty="0"/>
                    </a:p>
                  </a:txBody>
                  <a:tcPr/>
                </a:tc>
              </a:tr>
              <a:tr h="171450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EASTER</a:t>
                      </a:r>
                      <a:r>
                        <a:rPr lang="en-US" sz="2800" baseline="0" dirty="0" smtClean="0"/>
                        <a:t> </a:t>
                      </a:r>
                    </a:p>
                    <a:p>
                      <a:r>
                        <a:rPr lang="en-US" sz="2800" baseline="0" dirty="0" smtClean="0"/>
                        <a:t>EGGS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CATKINS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SNOWDROPS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GREEN GRASS</a:t>
                      </a:r>
                      <a:endParaRPr lang="cs-CZ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733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42161" y="1412776"/>
            <a:ext cx="85533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i="1" u="sng" dirty="0" smtClean="0"/>
              <a:t>Skupinová  práce: </a:t>
            </a:r>
          </a:p>
          <a:p>
            <a:r>
              <a:rPr lang="cs-CZ" sz="2400" dirty="0" smtClean="0"/>
              <a:t>Která skupina si první osvojí české ekvivalenty „jarních slovíček“ . Napište či nakreslete je na zadní stranu kartiček. Společně </a:t>
            </a:r>
          </a:p>
          <a:p>
            <a:r>
              <a:rPr lang="cs-CZ" sz="2400" dirty="0"/>
              <a:t>p</a:t>
            </a:r>
            <a:r>
              <a:rPr lang="cs-CZ" sz="2400" dirty="0" smtClean="0"/>
              <a:t>ak procvičíme výslovnost a můžeme využít k procvičení jako </a:t>
            </a:r>
          </a:p>
          <a:p>
            <a:r>
              <a:rPr lang="cs-CZ" sz="2400" dirty="0"/>
              <a:t>p</a:t>
            </a:r>
            <a:r>
              <a:rPr lang="cs-CZ" sz="2400" dirty="0" smtClean="0"/>
              <a:t>exesa či překladového běhacího diktátu.</a:t>
            </a:r>
          </a:p>
          <a:p>
            <a:endParaRPr lang="cs-CZ" sz="2400" dirty="0" smtClean="0"/>
          </a:p>
          <a:p>
            <a:r>
              <a:rPr lang="cs-CZ" sz="2400" dirty="0" smtClean="0"/>
              <a:t>Nyní se naučíme velikonoční písničku. Lístečky si rozdejte do</a:t>
            </a:r>
          </a:p>
          <a:p>
            <a:r>
              <a:rPr lang="cs-CZ" sz="2400" dirty="0" smtClean="0"/>
              <a:t>dvojic, poslechněte si píseň a na základě slyšeného okamžitě </a:t>
            </a:r>
          </a:p>
          <a:p>
            <a:r>
              <a:rPr lang="cs-CZ" sz="2400" dirty="0"/>
              <a:t>s</a:t>
            </a:r>
            <a:r>
              <a:rPr lang="cs-CZ" sz="2400" dirty="0" smtClean="0"/>
              <a:t>kládejte verše, jak jdou za sebou.</a:t>
            </a:r>
            <a:endParaRPr lang="cs-CZ" sz="2400" dirty="0"/>
          </a:p>
        </p:txBody>
      </p:sp>
      <p:pic>
        <p:nvPicPr>
          <p:cNvPr id="1028" name="Picture 4" descr="http://bestpage.cz/gif/G100316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-243408"/>
            <a:ext cx="1104900" cy="1543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1115616" y="5162063"/>
            <a:ext cx="434959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i="1" dirty="0" smtClean="0">
                <a:solidFill>
                  <a:srgbClr val="92D050"/>
                </a:solidFill>
              </a:rPr>
              <a:t>HERE COMES THE EASTER               BUNNY</a:t>
            </a:r>
            <a:endParaRPr lang="cs-CZ" sz="2800" i="1" dirty="0">
              <a:solidFill>
                <a:srgbClr val="92D050"/>
              </a:solidFill>
            </a:endParaRPr>
          </a:p>
        </p:txBody>
      </p:sp>
      <p:pic>
        <p:nvPicPr>
          <p:cNvPr id="1031" name="Picture 7" descr="http://bestpage.cz/gif/G220169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886167"/>
            <a:ext cx="1524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766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565589"/>
              </p:ext>
            </p:extLst>
          </p:nvPr>
        </p:nvGraphicFramePr>
        <p:xfrm>
          <a:off x="0" y="0"/>
          <a:ext cx="9144000" cy="6885384"/>
        </p:xfrm>
        <a:graphic>
          <a:graphicData uri="http://schemas.openxmlformats.org/drawingml/2006/table">
            <a:tbl>
              <a:tblPr bandRow="1">
                <a:tableStyleId>{69C7853C-536D-4A76-A0AE-DD22124D55A5}</a:tableStyleId>
              </a:tblPr>
              <a:tblGrid>
                <a:gridCol w="9144000"/>
              </a:tblGrid>
              <a:tr h="83367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            Here</a:t>
                      </a:r>
                      <a:r>
                        <a:rPr lang="en-US" sz="3600" baseline="0" dirty="0" smtClean="0"/>
                        <a:t> comes the Easter Bunny.</a:t>
                      </a:r>
                      <a:endParaRPr lang="cs-CZ" sz="3600" dirty="0"/>
                    </a:p>
                  </a:txBody>
                  <a:tcPr/>
                </a:tc>
              </a:tr>
              <a:tr h="83367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My</a:t>
                      </a:r>
                      <a:r>
                        <a:rPr lang="en-US" sz="3600" baseline="0" dirty="0" smtClean="0"/>
                        <a:t> friend, the Easter Bunny.</a:t>
                      </a:r>
                      <a:endParaRPr lang="cs-CZ" sz="3600" dirty="0"/>
                    </a:p>
                  </a:txBody>
                  <a:tcPr/>
                </a:tc>
              </a:tr>
              <a:tr h="83367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Here</a:t>
                      </a:r>
                      <a:r>
                        <a:rPr lang="en-US" sz="3600" baseline="0" dirty="0" smtClean="0"/>
                        <a:t> comes the Easter Bunny</a:t>
                      </a:r>
                      <a:endParaRPr lang="cs-CZ" sz="3600" dirty="0"/>
                    </a:p>
                  </a:txBody>
                  <a:tcPr/>
                </a:tc>
              </a:tr>
              <a:tr h="83367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Hopping along, singing a bunny song.</a:t>
                      </a:r>
                      <a:endParaRPr lang="cs-CZ" sz="3600" dirty="0"/>
                    </a:p>
                  </a:txBody>
                  <a:tcPr/>
                </a:tc>
              </a:tr>
              <a:tr h="83367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I love the Easter Bunny.</a:t>
                      </a:r>
                      <a:endParaRPr lang="cs-CZ" sz="3600" dirty="0"/>
                    </a:p>
                  </a:txBody>
                  <a:tcPr/>
                </a:tc>
              </a:tr>
              <a:tr h="83367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My</a:t>
                      </a:r>
                      <a:r>
                        <a:rPr lang="en-US" sz="3600" baseline="0" dirty="0" smtClean="0"/>
                        <a:t> friend, the Easter Bunny.</a:t>
                      </a:r>
                      <a:endParaRPr lang="cs-CZ" sz="3600" dirty="0"/>
                    </a:p>
                  </a:txBody>
                  <a:tcPr/>
                </a:tc>
              </a:tr>
              <a:tr h="83367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Here comes the Easter Bunny,</a:t>
                      </a:r>
                      <a:r>
                        <a:rPr lang="en-US" sz="3600" baseline="0" dirty="0" smtClean="0"/>
                        <a:t> </a:t>
                      </a:r>
                      <a:endParaRPr lang="cs-CZ" sz="3600" dirty="0"/>
                    </a:p>
                  </a:txBody>
                  <a:tcPr/>
                </a:tc>
              </a:tr>
              <a:tr h="1049694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Hop, hop, hopping along.</a:t>
                      </a:r>
                      <a:endParaRPr lang="cs-CZ" sz="3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9059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836712"/>
            <a:ext cx="803829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Další možnosti práce s písní:  Zpěv s pohybovým doprovodem.</a:t>
            </a:r>
          </a:p>
          <a:p>
            <a:r>
              <a:rPr lang="cs-CZ" sz="2400" dirty="0" smtClean="0"/>
              <a:t>Tuto práci lze opět využít v soutěži skupin: </a:t>
            </a:r>
            <a:r>
              <a:rPr lang="cs-CZ" sz="2400" i="1" dirty="0" smtClean="0"/>
              <a:t>Která skupina lépe</a:t>
            </a:r>
          </a:p>
          <a:p>
            <a:r>
              <a:rPr lang="cs-CZ" sz="2400" i="1" dirty="0"/>
              <a:t>z</a:t>
            </a:r>
            <a:r>
              <a:rPr lang="cs-CZ" sz="2400" i="1" dirty="0" smtClean="0"/>
              <a:t>azpívá a vymyslí vtipnější pohybový doprovod, případně </a:t>
            </a:r>
          </a:p>
          <a:p>
            <a:r>
              <a:rPr lang="cs-CZ" sz="2400" i="1" dirty="0" smtClean="0"/>
              <a:t>rekvizity, VYHRÁVÁ ČOKOLÁDOVÉHO ZAJÍCE.</a:t>
            </a:r>
          </a:p>
          <a:p>
            <a:r>
              <a:rPr lang="cs-CZ" sz="2400" dirty="0" smtClean="0"/>
              <a:t>Přípravu lze uložit za domácí úkol a těsně před Velikonocemi</a:t>
            </a:r>
          </a:p>
          <a:p>
            <a:r>
              <a:rPr lang="cs-CZ" sz="2400" dirty="0"/>
              <a:t>p</a:t>
            </a:r>
            <a:r>
              <a:rPr lang="cs-CZ" sz="2400" dirty="0" smtClean="0"/>
              <a:t>ředvést. Všechny předchozí činnosti na závěr výtvarně zpracujeme do podoby </a:t>
            </a:r>
            <a:r>
              <a:rPr lang="cs-CZ" sz="2400" dirty="0" err="1" smtClean="0"/>
              <a:t>miniprojektu</a:t>
            </a:r>
            <a:r>
              <a:rPr lang="cs-CZ" sz="2400" dirty="0" smtClean="0"/>
              <a:t>.</a:t>
            </a:r>
          </a:p>
          <a:p>
            <a:endParaRPr lang="cs-CZ" sz="2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481004"/>
            <a:ext cx="2848347" cy="27563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510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290</Words>
  <Application>Microsoft Office PowerPoint</Application>
  <PresentationFormat>Předvádění na obrazovce (4:3)</PresentationFormat>
  <Paragraphs>69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sady Office</vt:lpstr>
      <vt:lpstr>SPRING AND EASTER ACTIVITIES Autor: Mgr. Ivana Tesařová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SPRING AND EASTER ACTIVITIES Autor: Mgr. Ivana Tesařová</dc:title>
  <dc:creator>user01</dc:creator>
  <cp:lastModifiedBy>user01</cp:lastModifiedBy>
  <cp:revision>9</cp:revision>
  <cp:lastPrinted>2012-05-22T11:48:06Z</cp:lastPrinted>
  <dcterms:created xsi:type="dcterms:W3CDTF">2012-02-28T09:16:21Z</dcterms:created>
  <dcterms:modified xsi:type="dcterms:W3CDTF">2012-05-22T12:06:55Z</dcterms:modified>
</cp:coreProperties>
</file>