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9451C-647F-42FD-8238-7F7D42DEDD4D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41D63-D037-4734-832B-4FDB248DD5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01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1D63-D037-4734-832B-4FDB248DD56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08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1D63-D037-4734-832B-4FDB248DD56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68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175351" cy="1793167"/>
          </a:xfrm>
        </p:spPr>
        <p:txBody>
          <a:bodyPr/>
          <a:lstStyle/>
          <a:p>
            <a:r>
              <a:rPr lang="cs-CZ" dirty="0" smtClean="0"/>
              <a:t>Expedice po </a:t>
            </a:r>
            <a:r>
              <a:rPr lang="cs-CZ" dirty="0" err="1" smtClean="0"/>
              <a:t>Bihance</a:t>
            </a:r>
            <a:r>
              <a:rPr lang="cs-CZ" dirty="0" smtClean="0"/>
              <a:t> a Želetavce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pic>
        <p:nvPicPr>
          <p:cNvPr id="4" name="Obrázek 3" descr="C:\Users\simkova\AppData\Local\Microsoft\Windows\Temporary Internet Files\Content.Outlook\ARSLDRRZ\OPVK_hor_zakladni_logolink_CMYK_cz (4)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73216"/>
            <a:ext cx="5760720" cy="125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5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571342"/>
              </p:ext>
            </p:extLst>
          </p:nvPr>
        </p:nvGraphicFramePr>
        <p:xfrm>
          <a:off x="683568" y="43840"/>
          <a:ext cx="8136904" cy="6718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8452"/>
                <a:gridCol w="4068452"/>
              </a:tblGrid>
              <a:tr h="1297932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 jako příprava pro práci v terénu.</a:t>
                      </a:r>
                      <a:r>
                        <a:rPr lang="cs-CZ" baseline="0" dirty="0" smtClean="0"/>
                        <a:t> Seznamují žáky se základními pojmy a regionální tematikou. Vycházka do přírody, fotodokumentace</a:t>
                      </a:r>
                      <a:r>
                        <a:rPr lang="cs-CZ" baseline="0" smtClean="0"/>
                        <a:t>, konference.</a:t>
                      </a:r>
                      <a:endParaRPr lang="cs-CZ" dirty="0"/>
                    </a:p>
                  </a:txBody>
                  <a:tcPr/>
                </a:tc>
              </a:tr>
              <a:tr h="658473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658473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Vlastivěda</a:t>
                      </a:r>
                      <a:endParaRPr lang="cs-CZ" dirty="0"/>
                    </a:p>
                  </a:txBody>
                  <a:tcPr/>
                </a:tc>
              </a:tr>
              <a:tr h="1597455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Vyhledá typické regionální zvláštnosti přírody a místní pověsti. Orientuje se podle mapy a řídí se zásadami bezpečného</a:t>
                      </a:r>
                      <a:r>
                        <a:rPr lang="cs-CZ" baseline="0" dirty="0" smtClean="0"/>
                        <a:t> pohybu v přírodě.</a:t>
                      </a:r>
                      <a:endParaRPr lang="cs-CZ" dirty="0"/>
                    </a:p>
                  </a:txBody>
                  <a:tcPr/>
                </a:tc>
              </a:tr>
              <a:tr h="658473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Projekt</a:t>
                      </a:r>
                      <a:endParaRPr lang="cs-CZ" dirty="0"/>
                    </a:p>
                  </a:txBody>
                  <a:tcPr/>
                </a:tc>
              </a:tr>
              <a:tr h="658473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5. ročníku</a:t>
                      </a:r>
                      <a:endParaRPr lang="cs-CZ" dirty="0"/>
                    </a:p>
                  </a:txBody>
                  <a:tcPr/>
                </a:tc>
              </a:tr>
              <a:tr h="658473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součástí projektu</a:t>
                      </a:r>
                      <a:endParaRPr lang="cs-CZ" dirty="0"/>
                    </a:p>
                  </a:txBody>
                  <a:tcPr/>
                </a:tc>
              </a:tr>
              <a:tr h="148951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7. 6. 2013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7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63688" y="2492896"/>
            <a:ext cx="607929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b="1" i="1" u="sng" dirty="0" smtClean="0">
                <a:solidFill>
                  <a:srgbClr val="FF0000"/>
                </a:solidFill>
              </a:rPr>
              <a:t>BIHANKA A ŽELETAVKA</a:t>
            </a:r>
          </a:p>
          <a:p>
            <a:endParaRPr lang="cs-CZ" sz="2400" b="1" i="1" u="sng" dirty="0">
              <a:solidFill>
                <a:srgbClr val="FF0000"/>
              </a:solidFill>
            </a:endParaRPr>
          </a:p>
          <a:p>
            <a:r>
              <a:rPr lang="cs-CZ" sz="2400" dirty="0" smtClean="0"/>
              <a:t>1/ Základní pojmy</a:t>
            </a:r>
          </a:p>
          <a:p>
            <a:r>
              <a:rPr lang="cs-CZ" sz="2400" dirty="0" smtClean="0"/>
              <a:t>2/ Práce s mapou</a:t>
            </a:r>
          </a:p>
          <a:p>
            <a:r>
              <a:rPr lang="cs-CZ" sz="2400" dirty="0" smtClean="0"/>
              <a:t>3/ Pověsti spojené s lokalitou</a:t>
            </a:r>
          </a:p>
          <a:p>
            <a:r>
              <a:rPr lang="cs-CZ" sz="2400" dirty="0" smtClean="0"/>
              <a:t>4/ Expedice po </a:t>
            </a:r>
            <a:r>
              <a:rPr lang="cs-CZ" sz="2400" dirty="0" err="1" smtClean="0"/>
              <a:t>Bihance</a:t>
            </a:r>
            <a:r>
              <a:rPr lang="cs-CZ" sz="2400" dirty="0" smtClean="0"/>
              <a:t> a Želetavce, prezentace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51720" y="90872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051720" y="69269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8" name="Picture 4" descr="www.rotrekl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53" y="0"/>
            <a:ext cx="3238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http://www.obrazky.cz/media/4/7039ReAtepMcz-Yc2Zjf6-NBS52EK5xmNCjKlnSGB34&amp;width=341</a:t>
            </a:r>
          </a:p>
        </p:txBody>
      </p:sp>
    </p:spTree>
    <p:extLst>
      <p:ext uri="{BB962C8B-B14F-4D97-AF65-F5344CB8AC3E}">
        <p14:creationId xmlns:p14="http://schemas.microsoft.com/office/powerpoint/2010/main" val="21738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1196752"/>
            <a:ext cx="135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i="1" u="sng" dirty="0" smtClean="0">
                <a:solidFill>
                  <a:srgbClr val="7030A0"/>
                </a:solidFill>
              </a:rPr>
              <a:t>ÚVOD</a:t>
            </a:r>
            <a:endParaRPr lang="cs-CZ" sz="3600" b="1" i="1" u="sng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6159" y="2276872"/>
            <a:ext cx="89478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 smtClean="0"/>
              <a:t>Bihanka</a:t>
            </a:r>
            <a:r>
              <a:rPr lang="cs-CZ" sz="2400" i="1" dirty="0" smtClean="0"/>
              <a:t> a Želetavka jsou naše nejbližší vodní toky. Obě patří </a:t>
            </a:r>
          </a:p>
          <a:p>
            <a:r>
              <a:rPr lang="cs-CZ" sz="2400" i="1" dirty="0"/>
              <a:t>d</a:t>
            </a:r>
            <a:r>
              <a:rPr lang="cs-CZ" sz="2400" i="1" dirty="0" smtClean="0"/>
              <a:t>o povodí řeky Dyje. Mají svou vlastní floru i faunu, je zde řada </a:t>
            </a:r>
          </a:p>
          <a:p>
            <a:r>
              <a:rPr lang="cs-CZ" sz="2400" i="1" dirty="0"/>
              <a:t>p</a:t>
            </a:r>
            <a:r>
              <a:rPr lang="cs-CZ" sz="2400" i="1" dirty="0" smtClean="0"/>
              <a:t>řírodních a historických památek, daly vzniknout některým</a:t>
            </a:r>
          </a:p>
          <a:p>
            <a:r>
              <a:rPr lang="cs-CZ" sz="2400" i="1" dirty="0" smtClean="0"/>
              <a:t>pověstem, například té naší o Frčkově díře.</a:t>
            </a:r>
          </a:p>
          <a:p>
            <a:r>
              <a:rPr lang="cs-CZ" sz="2400" i="1" dirty="0" smtClean="0"/>
              <a:t>Máme své řeky rádi. Seznámíme se tedy jejich prostřednictvím </a:t>
            </a:r>
          </a:p>
          <a:p>
            <a:r>
              <a:rPr lang="cs-CZ" sz="2400" i="1" dirty="0"/>
              <a:t>s</a:t>
            </a:r>
            <a:r>
              <a:rPr lang="cs-CZ" sz="2400" i="1" dirty="0" smtClean="0"/>
              <a:t>e základními pojmy, budeme pracovat s mapou, vymyslíme </a:t>
            </a:r>
          </a:p>
          <a:p>
            <a:r>
              <a:rPr lang="cs-CZ" sz="2400" i="1" dirty="0"/>
              <a:t>s</a:t>
            </a:r>
            <a:r>
              <a:rPr lang="cs-CZ" sz="2400" i="1" dirty="0" smtClean="0"/>
              <a:t>voji vlastní verzi pověsti. Naše snaha bude korunována </a:t>
            </a:r>
          </a:p>
          <a:p>
            <a:r>
              <a:rPr lang="cs-CZ" sz="2400" i="1" dirty="0"/>
              <a:t>d</a:t>
            </a:r>
            <a:r>
              <a:rPr lang="cs-CZ" sz="2400" i="1" dirty="0" smtClean="0"/>
              <a:t>obrodružnou expedicí kolem těchto  vodních toků. Zde nasbíráme </a:t>
            </a:r>
          </a:p>
          <a:p>
            <a:r>
              <a:rPr lang="cs-CZ" sz="2400" i="1" dirty="0"/>
              <a:t>ř</a:t>
            </a:r>
            <a:r>
              <a:rPr lang="cs-CZ" sz="2400" i="1" dirty="0" smtClean="0"/>
              <a:t>adu důkazů /fotografií/ o tom, jak jsou obě krásné.</a:t>
            </a:r>
          </a:p>
          <a:p>
            <a:r>
              <a:rPr lang="cs-CZ" sz="2400" i="1" dirty="0" smtClean="0"/>
              <a:t>TAK DO PRÁCE!</a:t>
            </a:r>
          </a:p>
          <a:p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0364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1052735"/>
            <a:ext cx="244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/>
              <a:t>ZÁKLADNÍ POJMY</a:t>
            </a:r>
            <a:endParaRPr lang="cs-CZ" sz="2400" b="1" i="1" u="sng" dirty="0"/>
          </a:p>
        </p:txBody>
      </p:sp>
      <p:sp>
        <p:nvSpPr>
          <p:cNvPr id="4" name="Ovál 3"/>
          <p:cNvSpPr/>
          <p:nvPr/>
        </p:nvSpPr>
        <p:spPr>
          <a:xfrm>
            <a:off x="1187625" y="2348880"/>
            <a:ext cx="15479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PRAMEN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3923928" y="2187943"/>
            <a:ext cx="10801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ÚSTÍ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5934112" y="1548640"/>
            <a:ext cx="137419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POVODÍ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1961589" y="3579744"/>
            <a:ext cx="1511682" cy="1515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PRAVÝ PŘÍTOK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4557252" y="3907904"/>
            <a:ext cx="129706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/>
              <a:t>LEVÝ PŘÍTOK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6660232" y="3068960"/>
            <a:ext cx="129614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HORNÍ TOK</a:t>
            </a:r>
            <a:endParaRPr lang="cs-CZ" dirty="0"/>
          </a:p>
        </p:txBody>
      </p:sp>
      <p:sp>
        <p:nvSpPr>
          <p:cNvPr id="10" name="Ovál 9"/>
          <p:cNvSpPr/>
          <p:nvPr/>
        </p:nvSpPr>
        <p:spPr>
          <a:xfrm>
            <a:off x="6464118" y="5007492"/>
            <a:ext cx="127623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DOLNÍ TOK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709932" y="5095360"/>
            <a:ext cx="864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dirty="0">
                <a:solidFill>
                  <a:prstClr val="white"/>
                </a:solidFill>
              </a:rPr>
              <a:t>PŘÍTOK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83568" y="5589240"/>
            <a:ext cx="4659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Vyhledejte na místní mapě </a:t>
            </a:r>
            <a:r>
              <a:rPr lang="cs-CZ" dirty="0" err="1" smtClean="0"/>
              <a:t>Bihanku</a:t>
            </a:r>
            <a:r>
              <a:rPr lang="cs-CZ" dirty="0" smtClean="0"/>
              <a:t> a Želetavku </a:t>
            </a:r>
          </a:p>
          <a:p>
            <a:r>
              <a:rPr lang="cs-CZ" dirty="0" smtClean="0"/>
              <a:t>a ukazujte.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2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58148" y="59170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http://www.obrazky.cz/media/3/VsRawAQgd2B1tYqk3QyEOtcnK-spBiEF0-baVV_4LIQ&amp;width=239</a:t>
            </a:r>
          </a:p>
        </p:txBody>
      </p:sp>
      <p:pic>
        <p:nvPicPr>
          <p:cNvPr id="2050" name="Picture 2" descr="www.stopprehrade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21" y="9108"/>
            <a:ext cx="15430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55776" y="908720"/>
            <a:ext cx="4191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1" u="sng" dirty="0" smtClean="0"/>
              <a:t>1/ ZKOUMÁME ŽELETAVKU</a:t>
            </a:r>
            <a:endParaRPr lang="cs-CZ" sz="2800" b="1" i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79712" y="2060848"/>
            <a:ext cx="5220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Želetavka patří do povodí ………………………………… </a:t>
            </a:r>
          </a:p>
          <a:p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1560" y="2816702"/>
            <a:ext cx="77637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Pramení u ………………………………….. . Ústí do …………………………………………..</a:t>
            </a:r>
          </a:p>
          <a:p>
            <a:endParaRPr lang="cs-CZ" sz="2000" dirty="0" smtClean="0"/>
          </a:p>
          <a:p>
            <a:r>
              <a:rPr lang="cs-CZ" sz="2000" dirty="0"/>
              <a:t>u</a:t>
            </a:r>
            <a:r>
              <a:rPr lang="cs-CZ" sz="2000" dirty="0" smtClean="0"/>
              <a:t> ………………………………….. . Z levé strany přibírá tyto přítoky: ………….........</a:t>
            </a:r>
          </a:p>
          <a:p>
            <a:endParaRPr lang="cs-CZ" sz="2000" dirty="0" smtClean="0"/>
          </a:p>
          <a:p>
            <a:r>
              <a:rPr lang="cs-CZ" sz="2000" dirty="0" smtClean="0"/>
              <a:t>…………………………………………………………….. . Z pravé strany pak následující:</a:t>
            </a:r>
          </a:p>
          <a:p>
            <a:endParaRPr lang="cs-CZ" sz="2000" dirty="0" smtClean="0"/>
          </a:p>
          <a:p>
            <a:r>
              <a:rPr lang="cs-CZ" sz="2000" dirty="0" smtClean="0"/>
              <a:t>…………………………………………….. . Jsou na ní tyto rybníky: …………………………</a:t>
            </a:r>
          </a:p>
          <a:p>
            <a:endParaRPr lang="cs-CZ" sz="2000" dirty="0" smtClean="0"/>
          </a:p>
          <a:p>
            <a:r>
              <a:rPr lang="cs-CZ" sz="2000" dirty="0" smtClean="0"/>
              <a:t>……………………………………………… a mlýny: ………………………………………………….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993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19672" y="980728"/>
            <a:ext cx="4020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1" u="sng" dirty="0" smtClean="0"/>
              <a:t>2/ ZKOUMÁME BIHANKU </a:t>
            </a:r>
            <a:endParaRPr lang="cs-CZ" sz="2800" b="1" i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926478" y="1844824"/>
            <a:ext cx="7013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Substituční cvičení: Využijte předchozí text o Želetavce a do sešitu</a:t>
            </a:r>
          </a:p>
          <a:p>
            <a:r>
              <a:rPr lang="cs-CZ" sz="2000" dirty="0"/>
              <a:t>z</a:t>
            </a:r>
            <a:r>
              <a:rPr lang="cs-CZ" sz="2000" dirty="0" smtClean="0"/>
              <a:t>apište obdobný o </a:t>
            </a:r>
            <a:r>
              <a:rPr lang="cs-CZ" sz="2000" dirty="0" err="1" smtClean="0"/>
              <a:t>Bihance</a:t>
            </a:r>
            <a:r>
              <a:rPr lang="cs-CZ" sz="2000" dirty="0" smtClean="0"/>
              <a:t>. Vše vyhledávejte na mapě. 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2965" y="2609950"/>
            <a:ext cx="178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i="1" u="sng" dirty="0" smtClean="0">
                <a:solidFill>
                  <a:schemeClr val="accent6">
                    <a:lumMod val="50000"/>
                  </a:schemeClr>
                </a:solidFill>
              </a:rPr>
              <a:t>POVĚSTI</a:t>
            </a:r>
            <a:endParaRPr lang="cs-CZ" sz="36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3256281"/>
            <a:ext cx="7992888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Nedaleko rybníka Asuán na </a:t>
            </a:r>
            <a:r>
              <a:rPr lang="cs-CZ" sz="2000" dirty="0" err="1" smtClean="0"/>
              <a:t>Bihance</a:t>
            </a:r>
            <a:r>
              <a:rPr lang="cs-CZ" sz="2000" dirty="0" smtClean="0"/>
              <a:t> je osamělá skála. Podle pověsti </a:t>
            </a:r>
          </a:p>
          <a:p>
            <a:r>
              <a:rPr lang="cs-CZ" sz="2000" dirty="0"/>
              <a:t>t</a:t>
            </a:r>
            <a:r>
              <a:rPr lang="cs-CZ" sz="2000" dirty="0" smtClean="0"/>
              <a:t>am kdysi žil člověk -  Frček.</a:t>
            </a:r>
          </a:p>
          <a:p>
            <a:r>
              <a:rPr lang="cs-CZ" sz="2000" dirty="0" smtClean="0"/>
              <a:t> Existují různé verze příběhu, které už znají jenom pamětníci. Jedni tvrdí, že to byl poustevník, jakého znáte například z pohádky Hrátky s čertem. Ti druzí zase slyšeli, že to byl člověk s nakažlivou nemocí. Musel se tam uchýlit a prý mu tam dobří lidé nosili jídlo.</a:t>
            </a:r>
          </a:p>
          <a:p>
            <a:r>
              <a:rPr lang="cs-CZ" sz="2000" dirty="0" smtClean="0"/>
              <a:t>Jistě by se našly i další verze. Ale to už bude náš úkol. Vymyslíme si svou pověst, která se váže k tomuto místu</a:t>
            </a:r>
            <a:r>
              <a:rPr lang="cs-CZ" sz="2000" dirty="0"/>
              <a:t> </a:t>
            </a:r>
            <a:r>
              <a:rPr lang="cs-CZ" sz="2000" dirty="0" smtClean="0"/>
              <a:t>a osudu Frčka. A pak se tam půjdeme podívat. </a:t>
            </a:r>
          </a:p>
        </p:txBody>
      </p:sp>
    </p:spTree>
    <p:extLst>
      <p:ext uri="{BB962C8B-B14F-4D97-AF65-F5344CB8AC3E}">
        <p14:creationId xmlns:p14="http://schemas.microsoft.com/office/powerpoint/2010/main" val="31294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980728"/>
            <a:ext cx="7456022" cy="372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b="1" i="1" u="sng" dirty="0" smtClean="0">
                <a:solidFill>
                  <a:schemeClr val="accent6">
                    <a:lumMod val="50000"/>
                  </a:schemeClr>
                </a:solidFill>
              </a:rPr>
              <a:t>EXPEDICE PO BIHANCE A ŽELETAVCE</a:t>
            </a:r>
          </a:p>
          <a:p>
            <a:endParaRPr lang="cs-CZ" sz="2000" dirty="0" smtClean="0"/>
          </a:p>
          <a:p>
            <a:r>
              <a:rPr lang="cs-CZ" sz="2400" dirty="0" smtClean="0"/>
              <a:t>Návrhy tras podle obtížnosti a časových možností:</a:t>
            </a:r>
          </a:p>
          <a:p>
            <a:endParaRPr lang="cs-CZ" sz="2400" dirty="0" smtClean="0"/>
          </a:p>
          <a:p>
            <a:r>
              <a:rPr lang="cs-CZ" sz="2400" b="1" i="1" dirty="0" smtClean="0"/>
              <a:t>a/ Vycházka k Frčkově díře </a:t>
            </a:r>
            <a:r>
              <a:rPr lang="cs-CZ" sz="2400" i="1" dirty="0" smtClean="0"/>
              <a:t>/ 4 km /</a:t>
            </a:r>
          </a:p>
          <a:p>
            <a:r>
              <a:rPr lang="cs-CZ" sz="2400" b="1" i="1" dirty="0" smtClean="0"/>
              <a:t>b/ K prameni </a:t>
            </a:r>
            <a:r>
              <a:rPr lang="cs-CZ" sz="2400" b="1" i="1" dirty="0" err="1"/>
              <a:t>B</a:t>
            </a:r>
            <a:r>
              <a:rPr lang="cs-CZ" sz="2400" b="1" i="1" dirty="0" err="1" smtClean="0"/>
              <a:t>ihanky</a:t>
            </a:r>
            <a:r>
              <a:rPr lang="cs-CZ" sz="2400" b="1" i="1" dirty="0" smtClean="0"/>
              <a:t>  </a:t>
            </a:r>
            <a:r>
              <a:rPr lang="cs-CZ" sz="2400" i="1" dirty="0" smtClean="0"/>
              <a:t>pěšky / 8 km/, autobusem z    Budkova zpět </a:t>
            </a:r>
          </a:p>
          <a:p>
            <a:r>
              <a:rPr lang="cs-CZ" sz="2400" b="1" i="1" dirty="0" smtClean="0"/>
              <a:t>c/ K soutoku </a:t>
            </a:r>
            <a:r>
              <a:rPr lang="cs-CZ" sz="2400" b="1" i="1" dirty="0" err="1" smtClean="0"/>
              <a:t>Bihanky</a:t>
            </a:r>
            <a:r>
              <a:rPr lang="cs-CZ" sz="2400" b="1" i="1" dirty="0" smtClean="0"/>
              <a:t> a Želetavky  </a:t>
            </a:r>
            <a:r>
              <a:rPr lang="cs-CZ" sz="2400" i="1" dirty="0" smtClean="0"/>
              <a:t>/ 7 km / </a:t>
            </a:r>
            <a:endParaRPr lang="cs-CZ" sz="2400" b="1" i="1" dirty="0"/>
          </a:p>
        </p:txBody>
      </p:sp>
      <p:sp>
        <p:nvSpPr>
          <p:cNvPr id="5" name="Šipka doprava 4"/>
          <p:cNvSpPr/>
          <p:nvPr/>
        </p:nvSpPr>
        <p:spPr>
          <a:xfrm>
            <a:off x="2312826" y="4869160"/>
            <a:ext cx="4680520" cy="161733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KONFERENCE S PREZENTACÍ  FOTOGRAFIÍ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1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479</Words>
  <Application>Microsoft Office PowerPoint</Application>
  <PresentationFormat>Předvádění na obrazovce (4:3)</PresentationFormat>
  <Paragraphs>77</Paragraphs>
  <Slides>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Aerodynamika</vt:lpstr>
      <vt:lpstr>Expedice po Bihance a Želetavce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Expedice po Bihance a Želetavce Autor: Mgr. Ivana Tesařová</dc:title>
  <dc:creator>user01</dc:creator>
  <cp:lastModifiedBy>simkova</cp:lastModifiedBy>
  <cp:revision>13</cp:revision>
  <dcterms:created xsi:type="dcterms:W3CDTF">2013-05-18T07:06:42Z</dcterms:created>
  <dcterms:modified xsi:type="dcterms:W3CDTF">2013-11-21T12:08:31Z</dcterms:modified>
</cp:coreProperties>
</file>