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tiff" ContentType="image/tiff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Bez stylu, mřížka tabulky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69C7853C-536D-4A76-A0AE-DD22124D55A5}" styleName="Styl s motivem 1 – zvýraznění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1" d="100"/>
          <a:sy n="111" d="100"/>
        </p:scale>
        <p:origin x="-1602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Kliknutím lze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21.11.2013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21.11.2013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21.11.2013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21.11.2013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21.11.2013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21.11.2013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cs-CZ" smtClean="0"/>
              <a:t>Kliknutím lze upravit styly předlohy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21.11.2013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21.11.2013</a:t>
            </a:fld>
            <a:endParaRPr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21.11.2013</a:t>
            </a:fld>
            <a:endParaRPr lang="cs-C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21.11.2013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 smtClean="0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21.11.2013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95EC1D4A-A796-47C3-A63E-CE236FB377E2}" type="datetimeFigureOut">
              <a:rPr lang="cs-CZ" smtClean="0"/>
              <a:t>21.11.2013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iff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http://cs.wikipedia.org/wiki/Soubor:Okres_trebic.PNG" TargetMode="Externa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gif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755576" y="692696"/>
            <a:ext cx="7175351" cy="1793167"/>
          </a:xfrm>
        </p:spPr>
        <p:txBody>
          <a:bodyPr/>
          <a:lstStyle/>
          <a:p>
            <a:r>
              <a:rPr lang="cs-CZ" dirty="0" smtClean="0"/>
              <a:t>Poznej svůj region</a:t>
            </a:r>
            <a:br>
              <a:rPr lang="cs-CZ" dirty="0" smtClean="0"/>
            </a:br>
            <a:r>
              <a:rPr lang="cs-CZ" dirty="0" smtClean="0"/>
              <a:t>Autor: Mgr. Ivana Tesařová</a:t>
            </a:r>
            <a:endParaRPr lang="cs-CZ" dirty="0"/>
          </a:p>
        </p:txBody>
      </p:sp>
      <p:pic>
        <p:nvPicPr>
          <p:cNvPr id="4" name="Obrázek 3" descr="C:\Users\simkova\AppData\Local\Microsoft\Windows\Temporary Internet Files\Content.Outlook\ARSLDRRZ\OPVK_hor_zakladni_logolink_CMYK_cz (4).tif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664" y="4365104"/>
            <a:ext cx="5760720" cy="125666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1356425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ulka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27365211"/>
              </p:ext>
            </p:extLst>
          </p:nvPr>
        </p:nvGraphicFramePr>
        <p:xfrm>
          <a:off x="683568" y="260648"/>
          <a:ext cx="7920880" cy="6384678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960440"/>
                <a:gridCol w="3960440"/>
              </a:tblGrid>
              <a:tr h="667873">
                <a:tc>
                  <a:txBody>
                    <a:bodyPr/>
                    <a:lstStyle/>
                    <a:p>
                      <a:r>
                        <a:rPr lang="cs-CZ" dirty="0" smtClean="0"/>
                        <a:t>Anotace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Mini</a:t>
                      </a:r>
                      <a:r>
                        <a:rPr lang="cs-CZ" baseline="0" dirty="0" smtClean="0"/>
                        <a:t> projekt. Obsahuje pracovní listy a návrhy činností k seznámení s regionálními zvláštnostmi Třebíčska.</a:t>
                      </a:r>
                      <a:endParaRPr lang="cs-CZ" dirty="0"/>
                    </a:p>
                  </a:txBody>
                  <a:tcPr/>
                </a:tc>
              </a:tr>
              <a:tr h="667873">
                <a:tc>
                  <a:txBody>
                    <a:bodyPr/>
                    <a:lstStyle/>
                    <a:p>
                      <a:r>
                        <a:rPr lang="cs-CZ" dirty="0" smtClean="0"/>
                        <a:t>Autor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Mgr. Ivana Tesařová</a:t>
                      </a:r>
                      <a:endParaRPr lang="cs-CZ" dirty="0"/>
                    </a:p>
                  </a:txBody>
                  <a:tcPr/>
                </a:tc>
              </a:tr>
              <a:tr h="667873">
                <a:tc>
                  <a:txBody>
                    <a:bodyPr/>
                    <a:lstStyle/>
                    <a:p>
                      <a:r>
                        <a:rPr lang="cs-CZ" dirty="0" smtClean="0"/>
                        <a:t>Předmět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Vlastivěda</a:t>
                      </a:r>
                      <a:endParaRPr lang="cs-CZ" dirty="0"/>
                    </a:p>
                  </a:txBody>
                  <a:tcPr/>
                </a:tc>
              </a:tr>
              <a:tr h="667873">
                <a:tc>
                  <a:txBody>
                    <a:bodyPr/>
                    <a:lstStyle/>
                    <a:p>
                      <a:r>
                        <a:rPr lang="cs-CZ" dirty="0" smtClean="0"/>
                        <a:t>Očekávaný výstup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Vyhledá typické regionální zvláštnosti přírody, osídlení, hospodářství a kultury, zprostředkuje ostatním zkušenosti a zajímavosti.</a:t>
                      </a:r>
                      <a:endParaRPr lang="cs-CZ" dirty="0"/>
                    </a:p>
                  </a:txBody>
                  <a:tcPr/>
                </a:tc>
              </a:tr>
              <a:tr h="667873">
                <a:tc>
                  <a:txBody>
                    <a:bodyPr/>
                    <a:lstStyle/>
                    <a:p>
                      <a:r>
                        <a:rPr lang="cs-CZ" dirty="0" smtClean="0"/>
                        <a:t>Druh učebního materiálu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Mini</a:t>
                      </a:r>
                      <a:r>
                        <a:rPr lang="cs-CZ" baseline="0" dirty="0" smtClean="0"/>
                        <a:t> projekt</a:t>
                      </a:r>
                      <a:endParaRPr lang="cs-CZ" dirty="0"/>
                    </a:p>
                  </a:txBody>
                  <a:tcPr/>
                </a:tc>
              </a:tr>
              <a:tr h="667873">
                <a:tc>
                  <a:txBody>
                    <a:bodyPr/>
                    <a:lstStyle/>
                    <a:p>
                      <a:r>
                        <a:rPr lang="cs-CZ" dirty="0" smtClean="0"/>
                        <a:t>Cílová skupina 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Žáci 5. ročníku</a:t>
                      </a:r>
                      <a:endParaRPr lang="cs-CZ" dirty="0"/>
                    </a:p>
                  </a:txBody>
                  <a:tcPr/>
                </a:tc>
              </a:tr>
              <a:tr h="667873">
                <a:tc>
                  <a:txBody>
                    <a:bodyPr/>
                    <a:lstStyle/>
                    <a:p>
                      <a:r>
                        <a:rPr lang="cs-CZ" dirty="0" smtClean="0"/>
                        <a:t>Metodický postup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Je</a:t>
                      </a:r>
                      <a:r>
                        <a:rPr lang="cs-CZ" baseline="0" dirty="0" smtClean="0"/>
                        <a:t> součástí textu</a:t>
                      </a:r>
                      <a:endParaRPr lang="cs-CZ" dirty="0"/>
                    </a:p>
                  </a:txBody>
                  <a:tcPr/>
                </a:tc>
              </a:tr>
              <a:tr h="667873">
                <a:tc>
                  <a:txBody>
                    <a:bodyPr/>
                    <a:lstStyle/>
                    <a:p>
                      <a:r>
                        <a:rPr lang="cs-CZ" dirty="0" smtClean="0"/>
                        <a:t>Datum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10. 6. 2013</a:t>
                      </a:r>
                      <a:endParaRPr lang="cs-CZ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418624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www.magicpraha.cz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1864"/>
            <a:ext cx="3238500" cy="21621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Obdélník 1"/>
          <p:cNvSpPr/>
          <p:nvPr/>
        </p:nvSpPr>
        <p:spPr>
          <a:xfrm>
            <a:off x="4427984" y="5805264"/>
            <a:ext cx="4572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cs-CZ" dirty="0"/>
              <a:t>http://www.obrazky.cz/media/4/4T_AvQ37aS9bvcngeeNbSqpcdDQbqS2WI9kLrChhlf4&amp;width=341</a:t>
            </a:r>
          </a:p>
        </p:txBody>
      </p:sp>
      <p:sp>
        <p:nvSpPr>
          <p:cNvPr id="3" name="TextovéPole 2"/>
          <p:cNvSpPr txBox="1"/>
          <p:nvPr/>
        </p:nvSpPr>
        <p:spPr>
          <a:xfrm>
            <a:off x="4427984" y="1196752"/>
            <a:ext cx="3384376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4400" i="1" u="sng" dirty="0" smtClean="0">
                <a:solidFill>
                  <a:srgbClr val="FF0000"/>
                </a:solidFill>
              </a:rPr>
              <a:t>POZNEJ SVŮJ REGION</a:t>
            </a:r>
            <a:endParaRPr lang="cs-CZ" sz="4400" i="1" u="sng" dirty="0">
              <a:solidFill>
                <a:srgbClr val="FF0000"/>
              </a:solidFill>
            </a:endParaRPr>
          </a:p>
        </p:txBody>
      </p:sp>
      <p:sp>
        <p:nvSpPr>
          <p:cNvPr id="4" name="TextovéPole 3"/>
          <p:cNvSpPr txBox="1"/>
          <p:nvPr/>
        </p:nvSpPr>
        <p:spPr>
          <a:xfrm>
            <a:off x="1434519" y="3126159"/>
            <a:ext cx="813043" cy="461665"/>
          </a:xfrm>
          <a:prstGeom prst="rect">
            <a:avLst/>
          </a:prstGeom>
          <a:noFill/>
          <a:ln>
            <a:solidFill>
              <a:srgbClr val="0070C0"/>
            </a:solidFill>
          </a:ln>
        </p:spPr>
        <p:txBody>
          <a:bodyPr wrap="none" rtlCol="0">
            <a:spAutoFit/>
          </a:bodyPr>
          <a:lstStyle/>
          <a:p>
            <a:r>
              <a:rPr lang="cs-CZ" sz="2400" dirty="0" smtClean="0"/>
              <a:t>ŘEKY</a:t>
            </a:r>
            <a:endParaRPr lang="cs-CZ" sz="2400" dirty="0"/>
          </a:p>
        </p:txBody>
      </p:sp>
      <p:sp>
        <p:nvSpPr>
          <p:cNvPr id="5" name="TextovéPole 4"/>
          <p:cNvSpPr txBox="1"/>
          <p:nvPr/>
        </p:nvSpPr>
        <p:spPr>
          <a:xfrm>
            <a:off x="2627784" y="3356991"/>
            <a:ext cx="1038746" cy="461665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none" rtlCol="0">
            <a:spAutoFit/>
          </a:bodyPr>
          <a:lstStyle/>
          <a:p>
            <a:r>
              <a:rPr lang="cs-CZ" sz="2400" dirty="0" smtClean="0"/>
              <a:t>MĚSTA</a:t>
            </a:r>
            <a:endParaRPr lang="cs-CZ" sz="2400" dirty="0"/>
          </a:p>
        </p:txBody>
      </p:sp>
      <p:sp>
        <p:nvSpPr>
          <p:cNvPr id="6" name="TextovéPole 5"/>
          <p:cNvSpPr txBox="1"/>
          <p:nvPr/>
        </p:nvSpPr>
        <p:spPr>
          <a:xfrm>
            <a:off x="4067944" y="4077072"/>
            <a:ext cx="1377044" cy="461665"/>
          </a:xfrm>
          <a:prstGeom prst="rect">
            <a:avLst/>
          </a:prstGeom>
          <a:noFill/>
          <a:ln>
            <a:solidFill>
              <a:schemeClr val="accent6">
                <a:lumMod val="50000"/>
              </a:schemeClr>
            </a:solidFill>
          </a:ln>
        </p:spPr>
        <p:txBody>
          <a:bodyPr wrap="none" rtlCol="0">
            <a:spAutoFit/>
          </a:bodyPr>
          <a:lstStyle/>
          <a:p>
            <a:r>
              <a:rPr lang="cs-CZ" sz="2400" dirty="0" smtClean="0"/>
              <a:t>PAMÁTKY</a:t>
            </a:r>
            <a:endParaRPr lang="cs-CZ" sz="2400" dirty="0"/>
          </a:p>
        </p:txBody>
      </p:sp>
      <p:sp>
        <p:nvSpPr>
          <p:cNvPr id="7" name="TextovéPole 6"/>
          <p:cNvSpPr txBox="1"/>
          <p:nvPr/>
        </p:nvSpPr>
        <p:spPr>
          <a:xfrm>
            <a:off x="5444988" y="3356991"/>
            <a:ext cx="3155094" cy="461665"/>
          </a:xfrm>
          <a:prstGeom prst="rect">
            <a:avLst/>
          </a:prstGeom>
          <a:noFill/>
          <a:ln>
            <a:solidFill>
              <a:schemeClr val="accent3">
                <a:lumMod val="50000"/>
              </a:schemeClr>
            </a:solidFill>
          </a:ln>
        </p:spPr>
        <p:txBody>
          <a:bodyPr wrap="none" rtlCol="0">
            <a:spAutoFit/>
          </a:bodyPr>
          <a:lstStyle/>
          <a:p>
            <a:r>
              <a:rPr lang="cs-CZ" sz="2400" dirty="0" smtClean="0"/>
              <a:t>PŘÍRODNÍ ZAJÍMAVOSTI</a:t>
            </a:r>
            <a:endParaRPr lang="cs-CZ" sz="2400" dirty="0"/>
          </a:p>
        </p:txBody>
      </p:sp>
      <p:sp>
        <p:nvSpPr>
          <p:cNvPr id="8" name="TextovéPole 7"/>
          <p:cNvSpPr txBox="1"/>
          <p:nvPr/>
        </p:nvSpPr>
        <p:spPr>
          <a:xfrm>
            <a:off x="1841040" y="4941168"/>
            <a:ext cx="2422458" cy="461665"/>
          </a:xfrm>
          <a:prstGeom prst="rect">
            <a:avLst/>
          </a:prstGeom>
          <a:noFill/>
          <a:ln>
            <a:solidFill>
              <a:srgbClr val="7030A0"/>
            </a:solidFill>
          </a:ln>
        </p:spPr>
        <p:txBody>
          <a:bodyPr wrap="none" rtlCol="0">
            <a:spAutoFit/>
          </a:bodyPr>
          <a:lstStyle/>
          <a:p>
            <a:r>
              <a:rPr lang="cs-CZ" sz="2400" dirty="0" smtClean="0"/>
              <a:t>PLÁNY NA VÝLETY</a:t>
            </a:r>
            <a:endParaRPr lang="cs-CZ" sz="2400" dirty="0"/>
          </a:p>
        </p:txBody>
      </p:sp>
    </p:spTree>
    <p:extLst>
      <p:ext uri="{BB962C8B-B14F-4D97-AF65-F5344CB8AC3E}">
        <p14:creationId xmlns:p14="http://schemas.microsoft.com/office/powerpoint/2010/main" val="16030057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Okres Třebíč – poloha v rámci kraje a ČR">
            <a:hlinkClick r:id="rId2" tooltip="Okres Třebíč – poloha v rámci kraje a ČR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3194" y="-1"/>
            <a:ext cx="2381250" cy="1371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Obdélník 1"/>
          <p:cNvSpPr/>
          <p:nvPr/>
        </p:nvSpPr>
        <p:spPr>
          <a:xfrm>
            <a:off x="4613732" y="5661248"/>
            <a:ext cx="4572000" cy="553998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cs-CZ" dirty="0"/>
              <a:t>http://</a:t>
            </a:r>
            <a:r>
              <a:rPr lang="cs-CZ" sz="1200" dirty="0"/>
              <a:t>upload.wikimedia.org/wikipedia/commons/thumb/d/d8/Okres_trebic.PNG/250px-Okres_trebic.PNG</a:t>
            </a:r>
          </a:p>
        </p:txBody>
      </p:sp>
      <p:pic>
        <p:nvPicPr>
          <p:cNvPr id="2052" name="Picture 4" descr="mapa regionu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0802"/>
            <a:ext cx="3448050" cy="2847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Obdélník 2"/>
          <p:cNvSpPr/>
          <p:nvPr/>
        </p:nvSpPr>
        <p:spPr>
          <a:xfrm>
            <a:off x="4534611" y="6409583"/>
            <a:ext cx="4572000" cy="27699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cs-CZ" sz="1200" dirty="0"/>
              <a:t>http://www.trasovnik.cz/k_vysoc/trebic/tr_mapa.gif</a:t>
            </a:r>
          </a:p>
        </p:txBody>
      </p:sp>
      <p:sp>
        <p:nvSpPr>
          <p:cNvPr id="4" name="TextovéPole 3"/>
          <p:cNvSpPr txBox="1"/>
          <p:nvPr/>
        </p:nvSpPr>
        <p:spPr>
          <a:xfrm>
            <a:off x="3923928" y="1916832"/>
            <a:ext cx="3988271" cy="19389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400" b="1" i="1" dirty="0" smtClean="0"/>
              <a:t>PRÁCE S REGIONÁLNÍ MAPOU</a:t>
            </a:r>
          </a:p>
          <a:p>
            <a:endParaRPr lang="cs-CZ" sz="2400" dirty="0"/>
          </a:p>
          <a:p>
            <a:r>
              <a:rPr lang="cs-CZ" sz="2400" dirty="0" smtClean="0"/>
              <a:t>Soutěž: Kdo první najde …</a:t>
            </a:r>
          </a:p>
          <a:p>
            <a:endParaRPr lang="cs-CZ" sz="2400" dirty="0" smtClean="0"/>
          </a:p>
          <a:p>
            <a:endParaRPr lang="cs-CZ" sz="2400" dirty="0"/>
          </a:p>
        </p:txBody>
      </p:sp>
      <p:sp>
        <p:nvSpPr>
          <p:cNvPr id="5" name="TextovéPole 4"/>
          <p:cNvSpPr txBox="1"/>
          <p:nvPr/>
        </p:nvSpPr>
        <p:spPr>
          <a:xfrm>
            <a:off x="467544" y="3645024"/>
            <a:ext cx="7852150" cy="830997"/>
          </a:xfrm>
          <a:prstGeom prst="rect">
            <a:avLst/>
          </a:prstGeom>
          <a:noFill/>
          <a:ln>
            <a:solidFill>
              <a:schemeClr val="tx2">
                <a:lumMod val="60000"/>
                <a:lumOff val="40000"/>
              </a:schemeClr>
            </a:solidFill>
          </a:ln>
        </p:spPr>
        <p:txBody>
          <a:bodyPr wrap="none" rtlCol="0">
            <a:spAutoFit/>
          </a:bodyPr>
          <a:lstStyle/>
          <a:p>
            <a:r>
              <a:rPr lang="cs-CZ" sz="2400" dirty="0" smtClean="0"/>
              <a:t>Město – řeku – kopec   </a:t>
            </a:r>
            <a:r>
              <a:rPr lang="cs-CZ" sz="2400" i="1" dirty="0" smtClean="0"/>
              <a:t>/ Učitel  hlásí zeměpisné názvy, žáci se </a:t>
            </a:r>
          </a:p>
          <a:p>
            <a:r>
              <a:rPr lang="cs-CZ" sz="2400" i="1" dirty="0"/>
              <a:t>r</a:t>
            </a:r>
            <a:r>
              <a:rPr lang="cs-CZ" sz="2400" i="1" dirty="0" smtClean="0"/>
              <a:t>ychle orientují na mapě./</a:t>
            </a:r>
            <a:endParaRPr lang="cs-CZ" sz="2400" dirty="0"/>
          </a:p>
        </p:txBody>
      </p:sp>
    </p:spTree>
    <p:extLst>
      <p:ext uri="{BB962C8B-B14F-4D97-AF65-F5344CB8AC3E}">
        <p14:creationId xmlns:p14="http://schemas.microsoft.com/office/powerpoint/2010/main" val="5506532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ulka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82593302"/>
              </p:ext>
            </p:extLst>
          </p:nvPr>
        </p:nvGraphicFramePr>
        <p:xfrm>
          <a:off x="0" y="0"/>
          <a:ext cx="9144000" cy="6858000"/>
        </p:xfrm>
        <a:graphic>
          <a:graphicData uri="http://schemas.openxmlformats.org/drawingml/2006/table">
            <a:tbl>
              <a:tblPr bandRow="1">
                <a:tableStyleId>{69C7853C-536D-4A76-A0AE-DD22124D55A5}</a:tableStyleId>
              </a:tblPr>
              <a:tblGrid>
                <a:gridCol w="3048000"/>
                <a:gridCol w="3048000"/>
                <a:gridCol w="3048000"/>
              </a:tblGrid>
              <a:tr h="857250">
                <a:tc>
                  <a:txBody>
                    <a:bodyPr/>
                    <a:lstStyle/>
                    <a:p>
                      <a:r>
                        <a:rPr lang="cs-CZ" sz="2400" dirty="0" smtClean="0"/>
                        <a:t>MĚSTO</a:t>
                      </a:r>
                      <a:endParaRPr lang="cs-CZ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2400" dirty="0" smtClean="0"/>
                        <a:t>ŘEKA </a:t>
                      </a:r>
                      <a:endParaRPr lang="cs-CZ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2400" dirty="0" smtClean="0"/>
                        <a:t>NEJVYŠŠÍ KOPEC</a:t>
                      </a:r>
                    </a:p>
                    <a:p>
                      <a:r>
                        <a:rPr lang="cs-CZ" sz="2400" dirty="0" smtClean="0"/>
                        <a:t>/ V OKOLÍ</a:t>
                      </a:r>
                      <a:r>
                        <a:rPr lang="cs-CZ" sz="2400" baseline="0" dirty="0" smtClean="0"/>
                        <a:t> /</a:t>
                      </a:r>
                      <a:endParaRPr lang="cs-CZ" sz="2400" dirty="0"/>
                    </a:p>
                  </a:txBody>
                  <a:tcPr/>
                </a:tc>
              </a:tr>
              <a:tr h="857250">
                <a:tc>
                  <a:txBody>
                    <a:bodyPr/>
                    <a:lstStyle/>
                    <a:p>
                      <a:r>
                        <a:rPr lang="cs-CZ" sz="2400" dirty="0" smtClean="0"/>
                        <a:t>Třebíč</a:t>
                      </a:r>
                      <a:endParaRPr lang="cs-CZ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</a:tr>
              <a:tr h="857250">
                <a:tc>
                  <a:txBody>
                    <a:bodyPr/>
                    <a:lstStyle/>
                    <a:p>
                      <a:r>
                        <a:rPr lang="cs-CZ" sz="2400" dirty="0" smtClean="0"/>
                        <a:t>Moravské Budějovice</a:t>
                      </a:r>
                      <a:endParaRPr lang="cs-CZ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</a:tr>
              <a:tr h="857250">
                <a:tc>
                  <a:txBody>
                    <a:bodyPr/>
                    <a:lstStyle/>
                    <a:p>
                      <a:r>
                        <a:rPr lang="cs-CZ" sz="2400" dirty="0" smtClean="0"/>
                        <a:t>Jaroměřice</a:t>
                      </a:r>
                      <a:endParaRPr lang="cs-CZ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</a:tr>
              <a:tr h="857250">
                <a:tc>
                  <a:txBody>
                    <a:bodyPr/>
                    <a:lstStyle/>
                    <a:p>
                      <a:r>
                        <a:rPr lang="cs-CZ" sz="2400" dirty="0" smtClean="0"/>
                        <a:t>Jemnice</a:t>
                      </a:r>
                      <a:endParaRPr lang="cs-CZ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</a:tr>
              <a:tr h="857250">
                <a:tc>
                  <a:txBody>
                    <a:bodyPr/>
                    <a:lstStyle/>
                    <a:p>
                      <a:r>
                        <a:rPr lang="cs-CZ" sz="2400" dirty="0" smtClean="0"/>
                        <a:t>Náměšť</a:t>
                      </a:r>
                      <a:endParaRPr lang="cs-CZ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</a:tr>
              <a:tr h="857250">
                <a:tc>
                  <a:txBody>
                    <a:bodyPr/>
                    <a:lstStyle/>
                    <a:p>
                      <a:r>
                        <a:rPr lang="cs-CZ" sz="2400" dirty="0" smtClean="0"/>
                        <a:t>Hrotovice</a:t>
                      </a:r>
                      <a:endParaRPr lang="cs-CZ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</a:tr>
              <a:tr h="857250">
                <a:tc>
                  <a:txBody>
                    <a:bodyPr/>
                    <a:lstStyle/>
                    <a:p>
                      <a:r>
                        <a:rPr lang="cs-CZ" sz="2400" dirty="0" smtClean="0"/>
                        <a:t>Rouchovany</a:t>
                      </a:r>
                      <a:endParaRPr lang="cs-CZ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535594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/>
          <p:cNvSpPr txBox="1"/>
          <p:nvPr/>
        </p:nvSpPr>
        <p:spPr>
          <a:xfrm>
            <a:off x="611560" y="1196752"/>
            <a:ext cx="8212187" cy="4524315"/>
          </a:xfrm>
          <a:prstGeom prst="rect">
            <a:avLst/>
          </a:prstGeom>
          <a:noFill/>
          <a:ln>
            <a:solidFill>
              <a:srgbClr val="FFC000"/>
            </a:solidFill>
          </a:ln>
        </p:spPr>
        <p:txBody>
          <a:bodyPr wrap="square" rtlCol="0">
            <a:spAutoFit/>
          </a:bodyPr>
          <a:lstStyle/>
          <a:p>
            <a:r>
              <a:rPr lang="cs-CZ" sz="2400" b="1" i="1" u="sng" dirty="0" smtClean="0">
                <a:solidFill>
                  <a:schemeClr val="accent3">
                    <a:lumMod val="50000"/>
                  </a:schemeClr>
                </a:solidFill>
              </a:rPr>
              <a:t>MINIPROJEKT: </a:t>
            </a:r>
            <a:r>
              <a:rPr lang="cs-CZ" sz="2400" dirty="0" smtClean="0">
                <a:solidFill>
                  <a:schemeClr val="accent3">
                    <a:lumMod val="50000"/>
                  </a:schemeClr>
                </a:solidFill>
              </a:rPr>
              <a:t>   PLÁN NA VÝLET</a:t>
            </a:r>
          </a:p>
          <a:p>
            <a:endParaRPr lang="cs-CZ" sz="2400" b="1" i="1" u="sng" dirty="0" smtClean="0"/>
          </a:p>
          <a:p>
            <a:r>
              <a:rPr lang="cs-CZ" sz="2400" b="1" i="1" dirty="0" smtClean="0"/>
              <a:t>Úkol: </a:t>
            </a:r>
            <a:r>
              <a:rPr lang="cs-CZ" sz="2400" dirty="0" smtClean="0"/>
              <a:t> Vylosujte si město nebo lokalitu a za domácí úkol</a:t>
            </a:r>
          </a:p>
          <a:p>
            <a:r>
              <a:rPr lang="cs-CZ" sz="2400" dirty="0"/>
              <a:t>p</a:t>
            </a:r>
            <a:r>
              <a:rPr lang="cs-CZ" sz="2400" dirty="0" smtClean="0"/>
              <a:t>řiprav prezentaci nebo ručně na arch papíru následující</a:t>
            </a:r>
          </a:p>
          <a:p>
            <a:r>
              <a:rPr lang="cs-CZ" sz="2400" dirty="0"/>
              <a:t>t</a:t>
            </a:r>
            <a:r>
              <a:rPr lang="cs-CZ" sz="2400" dirty="0" smtClean="0"/>
              <a:t>ipy na výlety po našem regionu.</a:t>
            </a:r>
          </a:p>
          <a:p>
            <a:r>
              <a:rPr lang="cs-CZ" sz="2400" dirty="0" smtClean="0"/>
              <a:t>V prezentaci by se měly objevit přírodní  zajímavosti a památky,</a:t>
            </a:r>
          </a:p>
          <a:p>
            <a:r>
              <a:rPr lang="cs-CZ" sz="2400" dirty="0"/>
              <a:t>j</a:t>
            </a:r>
            <a:r>
              <a:rPr lang="cs-CZ" sz="2400" dirty="0" smtClean="0"/>
              <a:t>ízdní řád včetně přestupů a samozřejmě obrázky. </a:t>
            </a:r>
          </a:p>
          <a:p>
            <a:r>
              <a:rPr lang="cs-CZ" sz="2400" dirty="0" smtClean="0"/>
              <a:t>Podle časových možností pak některý z výletů uskutečněte.</a:t>
            </a:r>
          </a:p>
          <a:p>
            <a:endParaRPr lang="cs-CZ" sz="2400" dirty="0"/>
          </a:p>
          <a:p>
            <a:r>
              <a:rPr lang="cs-CZ" sz="2400" b="1" i="1" u="sng" dirty="0" smtClean="0">
                <a:solidFill>
                  <a:srgbClr val="7030A0"/>
                </a:solidFill>
              </a:rPr>
              <a:t>Moje tipy na výlety ke zpracování: </a:t>
            </a:r>
            <a:r>
              <a:rPr lang="cs-CZ" sz="2400" dirty="0" smtClean="0">
                <a:solidFill>
                  <a:srgbClr val="7030A0"/>
                </a:solidFill>
              </a:rPr>
              <a:t> výše uvedená města, hora Mařenka, cesty po mlýnech a zříceninách na řekách Oslavě, Jihlavě, Rokytné a Želetavce. </a:t>
            </a:r>
            <a:endParaRPr lang="cs-CZ" sz="2400" b="1" i="1" u="sng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409557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Aerodynamika">
  <a:themeElements>
    <a:clrScheme name="Modul">
      <a:dk1>
        <a:sysClr val="windowText" lastClr="000000"/>
      </a:dk1>
      <a:lt1>
        <a:sysClr val="window" lastClr="FFFFFF"/>
      </a:lt1>
      <a:dk2>
        <a:srgbClr val="5A6378"/>
      </a:dk2>
      <a:lt2>
        <a:srgbClr val="D4D4D6"/>
      </a:lt2>
      <a:accent1>
        <a:srgbClr val="F0AD00"/>
      </a:accent1>
      <a:accent2>
        <a:srgbClr val="60B5CC"/>
      </a:accent2>
      <a:accent3>
        <a:srgbClr val="E66C7D"/>
      </a:accent3>
      <a:accent4>
        <a:srgbClr val="6BB76D"/>
      </a:accent4>
      <a:accent5>
        <a:srgbClr val="E88651"/>
      </a:accent5>
      <a:accent6>
        <a:srgbClr val="C64847"/>
      </a:accent6>
      <a:hlink>
        <a:srgbClr val="168BBA"/>
      </a:hlink>
      <a:folHlink>
        <a:srgbClr val="680000"/>
      </a:folHlink>
    </a:clrScheme>
    <a:fontScheme name="Aerodynamika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Aerodynamika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67</TotalTime>
  <Words>221</Words>
  <Application>Microsoft Office PowerPoint</Application>
  <PresentationFormat>Předvádění na obrazovce (4:3)</PresentationFormat>
  <Paragraphs>52</Paragraphs>
  <Slides>6</Slides>
  <Notes>0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6</vt:i4>
      </vt:variant>
    </vt:vector>
  </HeadingPairs>
  <TitlesOfParts>
    <vt:vector size="7" baseType="lpstr">
      <vt:lpstr>Aerodynamika</vt:lpstr>
      <vt:lpstr>Poznej svůj region Autor: Mgr. Ivana Tesařová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Poznej svůj region Autor: Mgr. Ivana Tesařová</dc:title>
  <dc:creator>user01</dc:creator>
  <cp:lastModifiedBy>simkova</cp:lastModifiedBy>
  <cp:revision>10</cp:revision>
  <dcterms:created xsi:type="dcterms:W3CDTF">2013-04-20T08:31:14Z</dcterms:created>
  <dcterms:modified xsi:type="dcterms:W3CDTF">2013-11-21T12:13:02Z</dcterms:modified>
</cp:coreProperties>
</file>