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175351" cy="1793167"/>
          </a:xfrm>
        </p:spPr>
        <p:txBody>
          <a:bodyPr/>
          <a:lstStyle/>
          <a:p>
            <a:r>
              <a:rPr lang="cs-CZ" dirty="0" smtClean="0"/>
              <a:t>PRŮVODCE PO ČESKÉ REPUBLICE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pic>
        <p:nvPicPr>
          <p:cNvPr id="4" name="Obrázek 3" descr="C:\Users\simkova\AppData\Local\Microsoft\Windows\Temporary Internet Files\Content.Outlook\ARSLDRRZ\OPVK_hor_zakladni_logolink_CMYK_cz (4)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53136"/>
            <a:ext cx="5760720" cy="125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7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537376"/>
              </p:ext>
            </p:extLst>
          </p:nvPr>
        </p:nvGraphicFramePr>
        <p:xfrm>
          <a:off x="323528" y="620688"/>
          <a:ext cx="8496944" cy="6027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/>
                <a:gridCol w="4320480"/>
              </a:tblGrid>
              <a:tr h="1401727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Obsahuje náměty činností k opakování jednotlivých zeměpisných oblastí ČR. </a:t>
                      </a:r>
                    </a:p>
                    <a:p>
                      <a:r>
                        <a:rPr lang="cs-CZ" dirty="0" smtClean="0"/>
                        <a:t>Opakování lze realizovat formou prezentací v papírové či elektronické podobě a uzavřít konferencí.</a:t>
                      </a:r>
                      <a:endParaRPr lang="cs-CZ" dirty="0"/>
                    </a:p>
                  </a:txBody>
                  <a:tcPr/>
                </a:tc>
              </a:tr>
              <a:tr h="516867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516867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Vlastivěda</a:t>
                      </a:r>
                      <a:endParaRPr lang="cs-CZ" dirty="0"/>
                    </a:p>
                  </a:txBody>
                  <a:tcPr/>
                </a:tc>
              </a:tr>
              <a:tr h="1401727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Vyhledá typické regionální zvláštnosti přírody, osídlení, hospodářství</a:t>
                      </a:r>
                      <a:r>
                        <a:rPr lang="cs-CZ" baseline="0" dirty="0" smtClean="0"/>
                        <a:t> a kultury, jednoduchým způsobem posoudí jejich význam z hlediska přírodního, historického a politického.</a:t>
                      </a:r>
                      <a:endParaRPr lang="cs-CZ" dirty="0"/>
                    </a:p>
                  </a:txBody>
                  <a:tcPr/>
                </a:tc>
              </a:tr>
              <a:tr h="516867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Projekt</a:t>
                      </a:r>
                      <a:endParaRPr lang="cs-CZ" dirty="0"/>
                    </a:p>
                  </a:txBody>
                  <a:tcPr/>
                </a:tc>
              </a:tr>
              <a:tr h="516867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. ročníku</a:t>
                      </a:r>
                      <a:endParaRPr lang="cs-CZ" dirty="0"/>
                    </a:p>
                  </a:txBody>
                  <a:tcPr/>
                </a:tc>
              </a:tr>
              <a:tr h="516867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Je součástí DUM</a:t>
                      </a:r>
                      <a:endParaRPr lang="cs-CZ"/>
                    </a:p>
                  </a:txBody>
                  <a:tcPr/>
                </a:tc>
              </a:tr>
              <a:tr h="516867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19. 6. 2013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9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1124744"/>
            <a:ext cx="691276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Příprava na projekt: </a:t>
            </a:r>
          </a:p>
          <a:p>
            <a:r>
              <a:rPr lang="cs-CZ" sz="2400" b="1" dirty="0" smtClean="0"/>
              <a:t>OPAKOVÁNÍ ZNALOSTÍ O ČESKÉ REPUBLICE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ABSOLVOVÁNÍ TESTU </a:t>
            </a:r>
            <a:r>
              <a:rPr lang="cs-CZ" sz="2400" b="1" i="1" dirty="0" smtClean="0"/>
              <a:t>O TITUL PRŮVODCE PO ČR</a:t>
            </a:r>
            <a:endParaRPr lang="cs-CZ" sz="2400" b="1" dirty="0"/>
          </a:p>
        </p:txBody>
      </p:sp>
      <p:pic>
        <p:nvPicPr>
          <p:cNvPr id="1026" name="Picture 2" descr="http://www.hora-rip.cz/fotos/mapy/cesko---nove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28" y="2694404"/>
            <a:ext cx="47625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390036" y="5733564"/>
            <a:ext cx="444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http://www.hora-rip.cz/fotos/mapy/cesko---nove-2.gif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886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1052736"/>
            <a:ext cx="3827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b="1" i="1" dirty="0" smtClean="0"/>
              <a:t>Losování zeměpisných oblastí:</a:t>
            </a:r>
          </a:p>
          <a:p>
            <a:endParaRPr lang="cs-CZ" sz="2000" b="1" i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54751"/>
              </p:ext>
            </p:extLst>
          </p:nvPr>
        </p:nvGraphicFramePr>
        <p:xfrm>
          <a:off x="1043608" y="1760622"/>
          <a:ext cx="7307378" cy="4316544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3653689"/>
                <a:gridCol w="3653689"/>
              </a:tblGrid>
              <a:tr h="808928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PRAHA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STŘEDNÍ ČECHY</a:t>
                      </a:r>
                      <a:endParaRPr lang="cs-CZ" sz="2800" dirty="0"/>
                    </a:p>
                  </a:txBody>
                  <a:tcPr/>
                </a:tc>
              </a:tr>
              <a:tr h="808928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VÝCHODNÍ ČECHY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SEVERNÍ</a:t>
                      </a:r>
                      <a:r>
                        <a:rPr lang="cs-CZ" sz="2800" baseline="0" dirty="0" smtClean="0"/>
                        <a:t> ČECHY</a:t>
                      </a:r>
                      <a:endParaRPr lang="cs-CZ" sz="2800" dirty="0"/>
                    </a:p>
                  </a:txBody>
                  <a:tcPr/>
                </a:tc>
              </a:tr>
              <a:tr h="808928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ZÁPADNÍ ČECHY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JIŽNÍ ČECHY</a:t>
                      </a:r>
                      <a:endParaRPr lang="cs-CZ" sz="2800" dirty="0"/>
                    </a:p>
                  </a:txBody>
                  <a:tcPr/>
                </a:tc>
              </a:tr>
              <a:tr h="808928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VYSOČINA /ev. REGION/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SEVERNÍ MORAVA</a:t>
                      </a:r>
                      <a:endParaRPr lang="cs-CZ" sz="2800" dirty="0"/>
                    </a:p>
                  </a:txBody>
                  <a:tcPr/>
                </a:tc>
              </a:tr>
              <a:tr h="808928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BRNO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STŘEDNÍ A JIŽ. MORAVA</a:t>
                      </a:r>
                      <a:endParaRPr lang="cs-CZ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33164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6165304"/>
            <a:ext cx="506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Vylosované lístky si mohou děti po </a:t>
            </a:r>
            <a:r>
              <a:rPr lang="cs-CZ" smtClean="0"/>
              <a:t>dohodě vyměnit.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5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1052736"/>
            <a:ext cx="624863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Úkoly k samostatnému elektronickému či písemnému zpracování:</a:t>
            </a:r>
          </a:p>
          <a:p>
            <a:endParaRPr lang="cs-CZ" sz="2000" b="1" i="1" dirty="0" smtClean="0"/>
          </a:p>
          <a:p>
            <a:r>
              <a:rPr lang="cs-CZ" sz="2000" b="1" i="1" dirty="0" smtClean="0"/>
              <a:t>Oblast:</a:t>
            </a:r>
          </a:p>
          <a:p>
            <a:endParaRPr lang="cs-CZ" sz="2000" b="1" i="1" dirty="0" smtClean="0"/>
          </a:p>
          <a:p>
            <a:r>
              <a:rPr lang="cs-CZ" sz="2000" b="1" i="1" dirty="0" smtClean="0"/>
              <a:t>Poloha:</a:t>
            </a:r>
          </a:p>
        </p:txBody>
      </p:sp>
      <p:pic>
        <p:nvPicPr>
          <p:cNvPr id="1026" name="Picture 2" descr="www.kapitol.cz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37" y="1852955"/>
            <a:ext cx="3238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327037" y="6610186"/>
            <a:ext cx="58143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http://www.obrazky.cz/media/4/84xx5hgaSYJeoBl297-XJT8u40h6X417wAh4RPiWOCQ&amp;width=341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15616" y="4293096"/>
            <a:ext cx="39851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Povrch: </a:t>
            </a:r>
            <a:r>
              <a:rPr lang="cs-CZ" sz="2000" i="1" dirty="0" smtClean="0"/>
              <a:t>/pohoří s nejvyššími horami/</a:t>
            </a:r>
            <a:endParaRPr lang="cs-CZ" sz="2000" b="1" i="1" dirty="0" smtClean="0"/>
          </a:p>
          <a:p>
            <a:endParaRPr lang="cs-CZ" sz="2000" b="1" i="1" dirty="0"/>
          </a:p>
          <a:p>
            <a:r>
              <a:rPr lang="cs-CZ" sz="2000" b="1" i="1" dirty="0" smtClean="0"/>
              <a:t>Vodstvo: </a:t>
            </a:r>
          </a:p>
          <a:p>
            <a:endParaRPr lang="cs-CZ" sz="2000" b="1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41569" y="47667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LIST 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3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836712"/>
            <a:ext cx="8458534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Města a jejich význam </a:t>
            </a:r>
            <a:r>
              <a:rPr lang="cs-CZ" sz="2000" dirty="0" smtClean="0"/>
              <a:t>/stručně/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b="1" i="1" dirty="0" smtClean="0"/>
          </a:p>
          <a:p>
            <a:r>
              <a:rPr lang="cs-CZ" sz="2000" b="1" i="1" dirty="0" smtClean="0"/>
              <a:t>Přírodní zajímavost / známá památka /</a:t>
            </a:r>
            <a:r>
              <a:rPr lang="cs-CZ" sz="2000" i="1" dirty="0" smtClean="0"/>
              <a:t>ev. její obrázek /</a:t>
            </a:r>
          </a:p>
          <a:p>
            <a:endParaRPr lang="cs-CZ" sz="2000" b="1" i="1" dirty="0"/>
          </a:p>
          <a:p>
            <a:endParaRPr lang="cs-CZ" sz="2000" b="1" i="1" dirty="0" smtClean="0"/>
          </a:p>
          <a:p>
            <a:endParaRPr lang="cs-CZ" sz="2000" b="1" i="1" dirty="0"/>
          </a:p>
          <a:p>
            <a:endParaRPr lang="cs-CZ" sz="2000" b="1" i="1" dirty="0" smtClean="0"/>
          </a:p>
          <a:p>
            <a:r>
              <a:rPr lang="cs-CZ" sz="2000" b="1" i="1" dirty="0" smtClean="0"/>
              <a:t>Virtuální procházka jedním zvoleným městem: </a:t>
            </a:r>
            <a:r>
              <a:rPr lang="cs-CZ" sz="2000" i="1" dirty="0" smtClean="0"/>
              <a:t>obrázky s vysvětlením</a:t>
            </a:r>
          </a:p>
          <a:p>
            <a:endParaRPr lang="cs-CZ" sz="2000" i="1" dirty="0"/>
          </a:p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i="1" dirty="0" smtClean="0"/>
          </a:p>
          <a:p>
            <a:r>
              <a:rPr lang="cs-CZ" sz="2000" b="1" i="1" dirty="0" smtClean="0"/>
              <a:t>Pověst ve vlastním převyprávění</a:t>
            </a:r>
            <a:r>
              <a:rPr lang="cs-CZ" sz="2000" b="1" i="1" smtClean="0"/>
              <a:t>: </a:t>
            </a:r>
            <a:endParaRPr lang="cs-CZ" sz="2000" b="1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41635" y="23426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LIST 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užka zahnutá dolů 2"/>
          <p:cNvSpPr/>
          <p:nvPr/>
        </p:nvSpPr>
        <p:spPr>
          <a:xfrm>
            <a:off x="827584" y="1556792"/>
            <a:ext cx="7560840" cy="266429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/>
              <a:t>KONFERENCE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4941168"/>
            <a:ext cx="952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Při konferenci následuje prezentace jednotlivých projektů.</a:t>
            </a:r>
          </a:p>
          <a:p>
            <a:r>
              <a:rPr lang="cs-CZ" sz="2000" i="1" dirty="0" smtClean="0"/>
              <a:t>Doporučení</a:t>
            </a:r>
            <a:r>
              <a:rPr lang="cs-CZ" sz="2000" dirty="0" smtClean="0"/>
              <a:t>: Rozdělit do několika hodin, např. za odměnu na konci </a:t>
            </a:r>
          </a:p>
          <a:p>
            <a:r>
              <a:rPr lang="cs-CZ" sz="2000" dirty="0" smtClean="0"/>
              <a:t>hodiny. Žáci se vzájemně ohodnotí.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550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620688"/>
            <a:ext cx="3604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u="sng" dirty="0" smtClean="0"/>
              <a:t>HODNOTÍCÍ ARCH PROJEKTU</a:t>
            </a:r>
          </a:p>
          <a:p>
            <a:endParaRPr lang="cs-CZ" sz="2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80121"/>
              </p:ext>
            </p:extLst>
          </p:nvPr>
        </p:nvGraphicFramePr>
        <p:xfrm>
          <a:off x="611560" y="1397000"/>
          <a:ext cx="7704856" cy="493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584176"/>
                <a:gridCol w="1512168"/>
                <a:gridCol w="1656184"/>
              </a:tblGrid>
              <a:tr h="614040">
                <a:tc>
                  <a:txBody>
                    <a:bodyPr/>
                    <a:lstStyle/>
                    <a:p>
                      <a:r>
                        <a:rPr lang="cs-CZ" dirty="0" smtClean="0"/>
                        <a:t>JMÉNO, TÉMA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OBSAH</a:t>
                      </a:r>
                    </a:p>
                    <a:p>
                      <a:r>
                        <a:rPr lang="cs-CZ" dirty="0" smtClean="0"/>
                        <a:t>/body/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ÚPRAVA</a:t>
                      </a:r>
                    </a:p>
                    <a:p>
                      <a:r>
                        <a:rPr lang="cs-CZ" dirty="0" smtClean="0"/>
                        <a:t>/body/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</a:t>
                      </a:r>
                    </a:p>
                    <a:p>
                      <a:r>
                        <a:rPr lang="cs-CZ" dirty="0" smtClean="0"/>
                        <a:t>/body/</a:t>
                      </a:r>
                      <a:endParaRPr lang="cs-CZ" dirty="0"/>
                    </a:p>
                  </a:txBody>
                  <a:tcPr/>
                </a:tc>
              </a:tr>
              <a:tr h="6140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140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140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6140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140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140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140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250</Words>
  <Application>Microsoft Office PowerPoint</Application>
  <PresentationFormat>Předvádění na obrazovce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Aerodynamika</vt:lpstr>
      <vt:lpstr>PRŮVODCE PO ČESKÉ REPUBLICE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PRŮVODCE PO ČESKÉ REPUBLICE Autor: Mgr. Ivana Tesařová</dc:title>
  <dc:creator>user01</dc:creator>
  <cp:lastModifiedBy>simkova</cp:lastModifiedBy>
  <cp:revision>10</cp:revision>
  <dcterms:created xsi:type="dcterms:W3CDTF">2013-04-20T08:33:08Z</dcterms:created>
  <dcterms:modified xsi:type="dcterms:W3CDTF">2013-11-21T12:13:22Z</dcterms:modified>
</cp:coreProperties>
</file>