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Hrátky s mapou</a:t>
            </a:r>
            <a:br>
              <a:rPr lang="cs-CZ" dirty="0" smtClean="0"/>
            </a:br>
            <a:r>
              <a:rPr lang="cs-CZ" dirty="0" smtClean="0"/>
              <a:t>Autor: Mgr. Ivana Tesařová</a:t>
            </a:r>
            <a:endParaRPr lang="cs-CZ" dirty="0"/>
          </a:p>
        </p:txBody>
      </p:sp>
      <p:pic>
        <p:nvPicPr>
          <p:cNvPr id="4" name="Obrázek 3" descr="C:\Users\simkova\AppData\Local\Microsoft\Windows\Temporary Internet Files\Content.Outlook\ARSLDRRZ\OPVK_hor_zakladni_logolink_CMYK_cz (4)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73" y="4725144"/>
            <a:ext cx="5760720" cy="1256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74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064128"/>
              </p:ext>
            </p:extLst>
          </p:nvPr>
        </p:nvGraphicFramePr>
        <p:xfrm>
          <a:off x="611560" y="620688"/>
          <a:ext cx="7920880" cy="60848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0"/>
                <a:gridCol w="3960440"/>
              </a:tblGrid>
              <a:tr h="1134614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Obsahuje náměty činností pro práci s mapou, seznámení s měřítkem, výroba vlastních učebních pomůcek. Mezipředmětové vztahy s matematikou.</a:t>
                      </a:r>
                      <a:endParaRPr lang="cs-CZ" dirty="0"/>
                    </a:p>
                  </a:txBody>
                  <a:tcPr/>
                </a:tc>
              </a:tr>
              <a:tr h="617906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Ivana Tesařová</a:t>
                      </a:r>
                      <a:endParaRPr lang="cs-CZ" dirty="0"/>
                    </a:p>
                  </a:txBody>
                  <a:tcPr/>
                </a:tc>
              </a:tr>
              <a:tr h="617906">
                <a:tc>
                  <a:txBody>
                    <a:bodyPr/>
                    <a:lstStyle/>
                    <a:p>
                      <a:r>
                        <a:rPr lang="cs-CZ" dirty="0" smtClean="0"/>
                        <a:t>Předmět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Vlastivěda</a:t>
                      </a:r>
                      <a:endParaRPr lang="cs-CZ" dirty="0"/>
                    </a:p>
                  </a:txBody>
                  <a:tcPr/>
                </a:tc>
              </a:tr>
              <a:tr h="1134614">
                <a:tc>
                  <a:txBody>
                    <a:bodyPr/>
                    <a:lstStyle/>
                    <a:p>
                      <a:r>
                        <a:rPr lang="cs-CZ" dirty="0" smtClean="0"/>
                        <a:t>Očekávaný výstup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Rozlišuje mezi náčrty, plány a základními typy map, vyhledává jednoduché údaje o přírodních podmínkách na mapách naší republiky.</a:t>
                      </a:r>
                      <a:endParaRPr lang="cs-CZ" dirty="0"/>
                    </a:p>
                  </a:txBody>
                  <a:tcPr/>
                </a:tc>
              </a:tr>
              <a:tr h="617906">
                <a:tc>
                  <a:txBody>
                    <a:bodyPr/>
                    <a:lstStyle/>
                    <a:p>
                      <a:r>
                        <a:rPr lang="cs-CZ" dirty="0" smtClean="0"/>
                        <a:t>Druh učebního materiálu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Pracovní listy, mini</a:t>
                      </a:r>
                      <a:r>
                        <a:rPr lang="cs-CZ" baseline="0" dirty="0" smtClean="0"/>
                        <a:t> projekty</a:t>
                      </a:r>
                      <a:endParaRPr lang="cs-CZ" dirty="0"/>
                    </a:p>
                  </a:txBody>
                  <a:tcPr/>
                </a:tc>
              </a:tr>
              <a:tr h="617906">
                <a:tc>
                  <a:txBody>
                    <a:bodyPr/>
                    <a:lstStyle/>
                    <a:p>
                      <a:r>
                        <a:rPr lang="cs-CZ" dirty="0" smtClean="0"/>
                        <a:t>Cílová</a:t>
                      </a:r>
                      <a:r>
                        <a:rPr lang="cs-CZ" baseline="0" dirty="0" smtClean="0"/>
                        <a:t> skupina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Žáci 5. ročníku</a:t>
                      </a:r>
                      <a:endParaRPr lang="cs-CZ" dirty="0"/>
                    </a:p>
                  </a:txBody>
                  <a:tcPr/>
                </a:tc>
              </a:tr>
              <a:tr h="617906">
                <a:tc>
                  <a:txBody>
                    <a:bodyPr/>
                    <a:lstStyle/>
                    <a:p>
                      <a:r>
                        <a:rPr lang="cs-CZ" dirty="0" smtClean="0"/>
                        <a:t>Metodický postup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 součástí DUM</a:t>
                      </a:r>
                      <a:endParaRPr lang="cs-CZ" dirty="0"/>
                    </a:p>
                  </a:txBody>
                  <a:tcPr/>
                </a:tc>
              </a:tr>
              <a:tr h="617906">
                <a:tc>
                  <a:txBody>
                    <a:bodyPr/>
                    <a:lstStyle/>
                    <a:p>
                      <a:r>
                        <a:rPr lang="cs-CZ" dirty="0" smtClean="0"/>
                        <a:t>Datum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7. 3. </a:t>
                      </a:r>
                      <a:r>
                        <a:rPr lang="cs-CZ" smtClean="0"/>
                        <a:t>2013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1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620688"/>
            <a:ext cx="50619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u="sng" dirty="0" smtClean="0"/>
              <a:t>PRAKTICKÁ CVIČENÍ S VYUŽITÍM MAP</a:t>
            </a:r>
          </a:p>
          <a:p>
            <a:r>
              <a:rPr lang="cs-CZ" sz="2400" b="1" i="1" u="sng" dirty="0" smtClean="0"/>
              <a:t>VÝROBA VLASTNÍCH POMŮCEK</a:t>
            </a:r>
          </a:p>
          <a:p>
            <a:endParaRPr lang="cs-CZ" sz="2400" dirty="0"/>
          </a:p>
          <a:p>
            <a:endParaRPr lang="cs-CZ" sz="2400" b="1" i="1" dirty="0"/>
          </a:p>
        </p:txBody>
      </p:sp>
      <p:sp>
        <p:nvSpPr>
          <p:cNvPr id="3" name="Zaoblený obdélník 2"/>
          <p:cNvSpPr/>
          <p:nvPr/>
        </p:nvSpPr>
        <p:spPr>
          <a:xfrm>
            <a:off x="871341" y="2075148"/>
            <a:ext cx="18505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ORIENTACE  NA MA MAPĚ</a:t>
            </a:r>
            <a:endParaRPr lang="cs-CZ" sz="2000" dirty="0"/>
          </a:p>
        </p:txBody>
      </p:sp>
      <p:sp>
        <p:nvSpPr>
          <p:cNvPr id="4" name="Zaoblený obdélník 3"/>
          <p:cNvSpPr/>
          <p:nvPr/>
        </p:nvSpPr>
        <p:spPr>
          <a:xfrm>
            <a:off x="3502581" y="2672916"/>
            <a:ext cx="16561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MĚŘÍTKO MAPY</a:t>
            </a:r>
            <a:endParaRPr lang="cs-CZ" sz="2000" dirty="0"/>
          </a:p>
        </p:txBody>
      </p:sp>
      <p:sp>
        <p:nvSpPr>
          <p:cNvPr id="5" name="Zaoblený obdélník 4"/>
          <p:cNvSpPr/>
          <p:nvPr/>
        </p:nvSpPr>
        <p:spPr>
          <a:xfrm>
            <a:off x="6285472" y="2169637"/>
            <a:ext cx="116684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SLEPÉ MAPY</a:t>
            </a:r>
            <a:endParaRPr lang="cs-CZ" sz="2000" dirty="0"/>
          </a:p>
        </p:txBody>
      </p:sp>
      <p:sp>
        <p:nvSpPr>
          <p:cNvPr id="6" name="Zaoblený obdélník 5"/>
          <p:cNvSpPr/>
          <p:nvPr/>
        </p:nvSpPr>
        <p:spPr>
          <a:xfrm>
            <a:off x="2367284" y="4336524"/>
            <a:ext cx="120243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PUZZLE</a:t>
            </a:r>
            <a:endParaRPr lang="cs-CZ" sz="2000" dirty="0"/>
          </a:p>
        </p:txBody>
      </p:sp>
      <p:sp>
        <p:nvSpPr>
          <p:cNvPr id="7" name="Zaoblený obdélník 6"/>
          <p:cNvSpPr/>
          <p:nvPr/>
        </p:nvSpPr>
        <p:spPr>
          <a:xfrm>
            <a:off x="5436096" y="4356016"/>
            <a:ext cx="1681336" cy="113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PROJEKT MAPA  ČR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371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764704"/>
            <a:ext cx="799430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u="sng" dirty="0" smtClean="0">
                <a:solidFill>
                  <a:srgbClr val="FF0000"/>
                </a:solidFill>
              </a:rPr>
              <a:t>ORIENTACE NA MAPĚ, MĚŘÍTKO</a:t>
            </a:r>
          </a:p>
          <a:p>
            <a:endParaRPr lang="cs-CZ" sz="2400" b="1" i="1" u="sng" dirty="0">
              <a:solidFill>
                <a:srgbClr val="FF0000"/>
              </a:solidFill>
            </a:endParaRPr>
          </a:p>
          <a:p>
            <a:r>
              <a:rPr lang="cs-CZ" sz="2400" b="1" i="1" dirty="0" smtClean="0"/>
              <a:t>ČINNOSTI : Opakování základních pojmů: Světové strany na </a:t>
            </a:r>
          </a:p>
          <a:p>
            <a:r>
              <a:rPr lang="cs-CZ" sz="2400" b="1" i="1" dirty="0"/>
              <a:t>m</a:t>
            </a:r>
            <a:r>
              <a:rPr lang="cs-CZ" sz="2400" b="1" i="1" dirty="0" smtClean="0"/>
              <a:t>apě, práce s kompasem/prakticky/, měřítko mapy.</a:t>
            </a:r>
          </a:p>
          <a:p>
            <a:endParaRPr lang="cs-CZ" sz="2400" b="1" i="1" dirty="0"/>
          </a:p>
          <a:p>
            <a:r>
              <a:rPr lang="cs-CZ" sz="2400" b="1" i="1" dirty="0" smtClean="0"/>
              <a:t>Připomeňte si: </a:t>
            </a:r>
            <a:r>
              <a:rPr lang="cs-CZ" sz="2400" b="1" i="1" dirty="0" smtClean="0">
                <a:solidFill>
                  <a:schemeClr val="accent3">
                    <a:lumMod val="50000"/>
                  </a:schemeClr>
                </a:solidFill>
              </a:rPr>
              <a:t>JE-LI MĚŘÍTKO MAPY 1 : 350 000, znamená to, </a:t>
            </a:r>
          </a:p>
          <a:p>
            <a:r>
              <a:rPr lang="cs-CZ" sz="2400" b="1" i="1" dirty="0">
                <a:solidFill>
                  <a:schemeClr val="accent3">
                    <a:lumMod val="50000"/>
                  </a:schemeClr>
                </a:solidFill>
              </a:rPr>
              <a:t>ž</a:t>
            </a:r>
            <a:r>
              <a:rPr lang="cs-CZ" sz="2400" b="1" i="1" dirty="0" smtClean="0">
                <a:solidFill>
                  <a:schemeClr val="accent3">
                    <a:lumMod val="50000"/>
                  </a:schemeClr>
                </a:solidFill>
              </a:rPr>
              <a:t>e 1cm na mapě je ve skutečnosti 350 000cm, tedy 3 a půl </a:t>
            </a:r>
          </a:p>
          <a:p>
            <a:r>
              <a:rPr lang="cs-CZ" sz="2400" b="1" i="1" dirty="0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cs-CZ" sz="2400" b="1" i="1" dirty="0" smtClean="0">
                <a:solidFill>
                  <a:schemeClr val="accent3">
                    <a:lumMod val="50000"/>
                  </a:schemeClr>
                </a:solidFill>
              </a:rPr>
              <a:t>ilometru. </a:t>
            </a:r>
          </a:p>
          <a:p>
            <a:endParaRPr lang="cs-CZ" sz="2400" b="1" i="1" dirty="0"/>
          </a:p>
        </p:txBody>
      </p:sp>
      <p:sp>
        <p:nvSpPr>
          <p:cNvPr id="4" name="Šipka doprava 3"/>
          <p:cNvSpPr/>
          <p:nvPr/>
        </p:nvSpPr>
        <p:spPr>
          <a:xfrm>
            <a:off x="1115616" y="4005064"/>
            <a:ext cx="3096344" cy="95674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VÝROBA RŮZNÝCH MĚŘÍTEK </a:t>
            </a: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4680720" y="4849735"/>
            <a:ext cx="3096344" cy="1099543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MĚŘENÍ A ZAPISOVÁNÍ VZDÁLENOSTÍ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67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oportal.alej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33670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572000" y="642711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100" dirty="0"/>
              <a:t>http://www.obrazky.cz/media/4/eA7BMxyk1elbShIKwKFVzhsqnfsNbRd0Cze-fQhFGhU&amp;width=341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9552" y="476672"/>
            <a:ext cx="1475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u="sng" dirty="0" smtClean="0"/>
              <a:t>Slepé mapy </a:t>
            </a:r>
            <a:endParaRPr lang="cs-CZ" sz="2000" b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5589240"/>
            <a:ext cx="4837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Vyznačuj hory, řeky, města, sousední státy, …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7376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908720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u="sng" dirty="0" smtClean="0">
                <a:solidFill>
                  <a:srgbClr val="FF0000"/>
                </a:solidFill>
              </a:rPr>
              <a:t>PUZZLE</a:t>
            </a:r>
            <a:endParaRPr lang="cs-CZ" sz="2400" b="1" i="1" u="sng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700808"/>
            <a:ext cx="8352928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Výroba </a:t>
            </a:r>
            <a:r>
              <a:rPr lang="cs-CZ" sz="2400" dirty="0" err="1" smtClean="0"/>
              <a:t>puzzlí</a:t>
            </a:r>
            <a:r>
              <a:rPr lang="cs-CZ" sz="2400" dirty="0" smtClean="0"/>
              <a:t> „svépomocí“. Využijte jakékoliv starší vyřazené </a:t>
            </a:r>
            <a:r>
              <a:rPr lang="cs-CZ" sz="2400" dirty="0" err="1" smtClean="0"/>
              <a:t>mapky,plánky</a:t>
            </a:r>
            <a:r>
              <a:rPr lang="cs-CZ" sz="2400" dirty="0" smtClean="0"/>
              <a:t>, obrázky známých staveb, pohlednice, …</a:t>
            </a:r>
          </a:p>
          <a:p>
            <a:r>
              <a:rPr lang="cs-CZ" sz="2400" dirty="0" smtClean="0"/>
              <a:t>Stačí podlepit tvrdým papírem, rozstříhat a puzzle je na světě. </a:t>
            </a:r>
          </a:p>
          <a:p>
            <a:endParaRPr lang="cs-CZ" sz="2400" dirty="0" smtClean="0"/>
          </a:p>
          <a:p>
            <a:r>
              <a:rPr lang="cs-CZ" sz="2400" dirty="0" smtClean="0"/>
              <a:t>Připravte si tak </a:t>
            </a:r>
            <a:r>
              <a:rPr lang="cs-CZ" sz="2400" b="1" u="sng" dirty="0" smtClean="0"/>
              <a:t>kartotéku</a:t>
            </a:r>
            <a:r>
              <a:rPr lang="cs-CZ" sz="2400" dirty="0" smtClean="0"/>
              <a:t> a využívejte kdykoliv: při seznamování </a:t>
            </a:r>
          </a:p>
          <a:p>
            <a:r>
              <a:rPr lang="cs-CZ" sz="2400" dirty="0"/>
              <a:t>s</a:t>
            </a:r>
            <a:r>
              <a:rPr lang="cs-CZ" sz="2400" dirty="0" smtClean="0"/>
              <a:t> učivem, opakování, za odměnu ve volném čase. </a:t>
            </a:r>
          </a:p>
          <a:p>
            <a:endParaRPr lang="cs-CZ" sz="2400" dirty="0" smtClean="0"/>
          </a:p>
          <a:p>
            <a:r>
              <a:rPr lang="cs-CZ" sz="2400" dirty="0" smtClean="0"/>
              <a:t> </a:t>
            </a:r>
            <a:r>
              <a:rPr lang="cs-CZ" sz="2400" b="1" dirty="0" smtClean="0"/>
              <a:t>Ideální k procvičování  fotografické paměti při orientaci na mapě!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6654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7" y="620688"/>
            <a:ext cx="7647935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i="1" u="sng" dirty="0" smtClean="0">
                <a:solidFill>
                  <a:srgbClr val="FF0000"/>
                </a:solidFill>
              </a:rPr>
              <a:t>PROJEKT MAPA ČR </a:t>
            </a:r>
          </a:p>
          <a:p>
            <a:endParaRPr lang="cs-CZ" sz="2400" b="1" i="1" u="sng" dirty="0" smtClean="0">
              <a:solidFill>
                <a:srgbClr val="FF0000"/>
              </a:solidFill>
            </a:endParaRPr>
          </a:p>
          <a:p>
            <a:r>
              <a:rPr lang="cs-CZ" sz="2400" b="1" dirty="0" smtClean="0"/>
              <a:t>Práce ve skupinách: Zvětšováním přes čtvercovou síť </a:t>
            </a:r>
          </a:p>
          <a:p>
            <a:r>
              <a:rPr lang="cs-CZ" sz="2400" b="1" dirty="0"/>
              <a:t>j</a:t>
            </a:r>
            <a:r>
              <a:rPr lang="cs-CZ" sz="2400" b="1" dirty="0" smtClean="0"/>
              <a:t>e možno si vyrobit vlastní nástěnnou mapu České </a:t>
            </a:r>
          </a:p>
          <a:p>
            <a:r>
              <a:rPr lang="cs-CZ" sz="2400" b="1" dirty="0"/>
              <a:t>r</a:t>
            </a:r>
            <a:r>
              <a:rPr lang="cs-CZ" sz="2400" b="1" dirty="0" smtClean="0"/>
              <a:t>epubliky. </a:t>
            </a:r>
          </a:p>
          <a:p>
            <a:r>
              <a:rPr lang="cs-CZ" sz="2400" b="1" dirty="0" smtClean="0"/>
              <a:t>Využíváme mezipředmětových vztahů s matematikou a </a:t>
            </a:r>
          </a:p>
          <a:p>
            <a:r>
              <a:rPr lang="cs-CZ" sz="2400" b="1" dirty="0"/>
              <a:t>l</a:t>
            </a:r>
            <a:r>
              <a:rPr lang="cs-CZ" sz="2400" b="1" dirty="0" smtClean="0"/>
              <a:t>ze tedy pracovat i v geometrii.</a:t>
            </a:r>
          </a:p>
          <a:p>
            <a:r>
              <a:rPr lang="cs-CZ" sz="2400" b="1" dirty="0" smtClean="0"/>
              <a:t>Potřebujeme: Mapu ČR / malý formát /, tvrdý papír, balicí papír, nůžky, lepidlo, tužky, pastelky, pravítko.</a:t>
            </a:r>
          </a:p>
          <a:p>
            <a:r>
              <a:rPr lang="cs-CZ" sz="2400" b="1" dirty="0" smtClean="0"/>
              <a:t>Postup: Každá skupina dostane část mapy rozdělenou čtvercovou sítí. Připraví si z tvrdého papíru čtverce s dohodnutou délkou strany a z malých čtverců přenáší</a:t>
            </a:r>
          </a:p>
          <a:p>
            <a:r>
              <a:rPr lang="cs-CZ" sz="2400" b="1" dirty="0"/>
              <a:t>n</a:t>
            </a:r>
            <a:r>
              <a:rPr lang="cs-CZ" sz="2400" b="1" dirty="0" smtClean="0"/>
              <a:t>a velké zeměpisné údaje. </a:t>
            </a:r>
          </a:p>
          <a:p>
            <a:r>
              <a:rPr lang="cs-CZ" sz="2400" b="1" dirty="0" smtClean="0"/>
              <a:t>Nakonec mapu složíme jako puzzle a společně vybarvíme.</a:t>
            </a:r>
          </a:p>
          <a:p>
            <a:r>
              <a:rPr lang="cs-CZ" sz="2400" b="1" dirty="0" smtClean="0"/>
              <a:t>Je vhodné tak připomenout nadmořskou výšku na mapě.</a:t>
            </a:r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15941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68</TotalTime>
  <Words>347</Words>
  <Application>Microsoft Office PowerPoint</Application>
  <PresentationFormat>Předvádění na obrazovce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Jmění</vt:lpstr>
      <vt:lpstr>Hrátky s mapou Autor: Mgr. Ivana Tesařová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Hrátky s mapou Autor: Mgr. Ivana Tesařová</dc:title>
  <dc:creator>user01</dc:creator>
  <cp:lastModifiedBy>simkova</cp:lastModifiedBy>
  <cp:revision>10</cp:revision>
  <dcterms:created xsi:type="dcterms:W3CDTF">2013-08-05T06:28:23Z</dcterms:created>
  <dcterms:modified xsi:type="dcterms:W3CDTF">2013-11-21T12:10:41Z</dcterms:modified>
</cp:coreProperties>
</file>