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KŘÍŽEM KRÁŽEM NAŠÍM SVĚTADÍLEM</a:t>
            </a:r>
            <a:br>
              <a:rPr lang="cs-CZ" dirty="0" smtClean="0"/>
            </a:br>
            <a:r>
              <a:rPr lang="cs-CZ" dirty="0" smtClean="0"/>
              <a:t>Autor: Mgr. Ivana Tesařová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C:\Users\simkova\AppData\Local\Microsoft\Windows\Temporary Internet Files\Content.Outlook\ARSLDRRZ\OPVK_hor_zakladni_logolink_CMYK_cz (4)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644" y="4057332"/>
            <a:ext cx="5760720" cy="1256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38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282006"/>
              </p:ext>
            </p:extLst>
          </p:nvPr>
        </p:nvGraphicFramePr>
        <p:xfrm>
          <a:off x="611560" y="836712"/>
          <a:ext cx="8064896" cy="5717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2448"/>
                <a:gridCol w="4032448"/>
              </a:tblGrid>
              <a:tr h="648072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Pracovní listy sloužící k procvičení základního</a:t>
                      </a:r>
                      <a:r>
                        <a:rPr lang="cs-CZ" baseline="0" dirty="0" smtClean="0"/>
                        <a:t> učiva o Evropě z hlediska povrchu a států. Součástí je test.</a:t>
                      </a:r>
                      <a:endParaRPr lang="cs-CZ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Ivana Tesařová</a:t>
                      </a:r>
                      <a:endParaRPr lang="cs-CZ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cs-CZ" dirty="0" smtClean="0"/>
                        <a:t>Předmět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Vlastivěda </a:t>
                      </a:r>
                      <a:endParaRPr lang="cs-CZ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cs-CZ" dirty="0" smtClean="0"/>
                        <a:t>Očekávaný výstup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Vyhledává jednoduché údaje na mapě Evropy, porovná způsob života a přírodu v naší vlasti i v jiných zemích.</a:t>
                      </a:r>
                      <a:endParaRPr lang="cs-CZ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cs-CZ" dirty="0" smtClean="0"/>
                        <a:t>Druh učebního</a:t>
                      </a:r>
                      <a:r>
                        <a:rPr lang="cs-CZ" baseline="0" dirty="0" smtClean="0"/>
                        <a:t> materiálu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Pracovní listy</a:t>
                      </a:r>
                      <a:endParaRPr lang="cs-CZ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cs-CZ" dirty="0" smtClean="0"/>
                        <a:t>Cílová skupina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Žáci 5. ročníku</a:t>
                      </a:r>
                      <a:endParaRPr lang="cs-CZ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cs-CZ" dirty="0" smtClean="0"/>
                        <a:t>Metodický postup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 součástí DUM</a:t>
                      </a:r>
                      <a:endParaRPr lang="cs-CZ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cs-CZ" dirty="0" smtClean="0"/>
                        <a:t>Datum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17. 6. </a:t>
                      </a:r>
                      <a:r>
                        <a:rPr lang="cs-CZ" smtClean="0"/>
                        <a:t>2013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6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980728"/>
            <a:ext cx="49720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u="sng" dirty="0" smtClean="0">
                <a:solidFill>
                  <a:srgbClr val="FF0000"/>
                </a:solidFill>
              </a:rPr>
              <a:t>KŘÍŽEM KRÁŽEM NAŠÍM SVĚTADÍLEM</a:t>
            </a:r>
          </a:p>
          <a:p>
            <a:endParaRPr lang="cs-CZ" sz="2400" b="1" i="1" u="sng" dirty="0">
              <a:solidFill>
                <a:srgbClr val="FF0000"/>
              </a:solidFill>
            </a:endParaRPr>
          </a:p>
          <a:p>
            <a:endParaRPr lang="cs-CZ" sz="2400" b="1" i="1" u="sng" dirty="0">
              <a:solidFill>
                <a:srgbClr val="FF0000"/>
              </a:solidFill>
            </a:endParaRPr>
          </a:p>
        </p:txBody>
      </p:sp>
      <p:sp>
        <p:nvSpPr>
          <p:cNvPr id="3" name="Ovál 2"/>
          <p:cNvSpPr/>
          <p:nvPr/>
        </p:nvSpPr>
        <p:spPr>
          <a:xfrm>
            <a:off x="971600" y="2181057"/>
            <a:ext cx="177849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POVRCH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480212" y="1593936"/>
            <a:ext cx="1656184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STÁTY 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6473316" y="4517819"/>
            <a:ext cx="21602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MINIPROJEKT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1331640" y="5157192"/>
            <a:ext cx="1916394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OPAKOVÁNÍ</a:t>
            </a:r>
            <a:endParaRPr lang="cs-CZ" dirty="0"/>
          </a:p>
        </p:txBody>
      </p:sp>
      <p:pic>
        <p:nvPicPr>
          <p:cNvPr id="1026" name="Picture 2" descr="frantisekmatejka.blo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2408477"/>
            <a:ext cx="15430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572000" y="59170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http://www.obrazky.cz/media/3/KCc-f_4biVx_7Pfmlhn2bw4DtFITzs5exAVDqFxmsWE&amp;width=202</a:t>
            </a:r>
          </a:p>
        </p:txBody>
      </p:sp>
    </p:spTree>
    <p:extLst>
      <p:ext uri="{BB962C8B-B14F-4D97-AF65-F5344CB8AC3E}">
        <p14:creationId xmlns:p14="http://schemas.microsoft.com/office/powerpoint/2010/main" val="6109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oportal.alej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" y="12556"/>
            <a:ext cx="4401118" cy="550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553784" y="594650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http://www.obrazky.cz/media/3/CfiO4RDcuxZ6ymdKz5wDYAsx-5JAm1XNk3bugN0eO6s&amp;width=228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716016" y="764704"/>
            <a:ext cx="384547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NÍŽINY A ROVINY </a:t>
            </a:r>
            <a:r>
              <a:rPr lang="cs-CZ" sz="2000" dirty="0" smtClean="0"/>
              <a:t>/vyznač zelenou/</a:t>
            </a:r>
          </a:p>
          <a:p>
            <a:r>
              <a:rPr lang="cs-CZ" sz="2000" b="1" dirty="0" smtClean="0"/>
              <a:t>Východoevropská rovina</a:t>
            </a:r>
          </a:p>
          <a:p>
            <a:r>
              <a:rPr lang="cs-CZ" sz="2000" b="1" dirty="0" smtClean="0"/>
              <a:t>Valašská nížina</a:t>
            </a:r>
          </a:p>
          <a:p>
            <a:r>
              <a:rPr lang="cs-CZ" sz="2000" b="1" dirty="0" smtClean="0"/>
              <a:t>Uherská nížina</a:t>
            </a:r>
          </a:p>
          <a:p>
            <a:r>
              <a:rPr lang="cs-CZ" sz="2000" b="1" dirty="0" smtClean="0"/>
              <a:t>Francouzská nížina</a:t>
            </a:r>
          </a:p>
          <a:p>
            <a:r>
              <a:rPr lang="cs-CZ" sz="2000" b="1" dirty="0" smtClean="0"/>
              <a:t>Středoevropská nížina</a:t>
            </a:r>
          </a:p>
          <a:p>
            <a:endParaRPr lang="cs-CZ" sz="2000" b="1" dirty="0"/>
          </a:p>
          <a:p>
            <a:r>
              <a:rPr lang="cs-CZ" sz="2000" b="1" dirty="0" smtClean="0"/>
              <a:t>VYSOČINY </a:t>
            </a:r>
            <a:r>
              <a:rPr lang="cs-CZ" sz="2000" dirty="0" smtClean="0"/>
              <a:t>/vyznač hnědou/</a:t>
            </a:r>
          </a:p>
          <a:p>
            <a:r>
              <a:rPr lang="cs-CZ" sz="2000" b="1" dirty="0" smtClean="0"/>
              <a:t>Ural</a:t>
            </a:r>
          </a:p>
          <a:p>
            <a:r>
              <a:rPr lang="cs-CZ" sz="2000" b="1" dirty="0" smtClean="0"/>
              <a:t>Karpaty</a:t>
            </a:r>
          </a:p>
          <a:p>
            <a:r>
              <a:rPr lang="cs-CZ" sz="2000" b="1" dirty="0" smtClean="0"/>
              <a:t>Skandinávské pohoří</a:t>
            </a:r>
          </a:p>
          <a:p>
            <a:r>
              <a:rPr lang="cs-CZ" sz="2000" b="1" dirty="0" smtClean="0"/>
              <a:t>Pyreneje</a:t>
            </a:r>
          </a:p>
          <a:p>
            <a:r>
              <a:rPr lang="cs-CZ" sz="2000" b="1" dirty="0" smtClean="0"/>
              <a:t>Apeniny</a:t>
            </a:r>
          </a:p>
          <a:p>
            <a:r>
              <a:rPr lang="cs-CZ" sz="2000" b="1" dirty="0" smtClean="0"/>
              <a:t>Balkán</a:t>
            </a:r>
          </a:p>
          <a:p>
            <a:r>
              <a:rPr lang="cs-CZ" sz="2000" b="1" dirty="0" smtClean="0"/>
              <a:t>Alpy </a:t>
            </a:r>
            <a:r>
              <a:rPr lang="cs-CZ" sz="2000" dirty="0" smtClean="0"/>
              <a:t>/vyznač </a:t>
            </a:r>
            <a:r>
              <a:rPr lang="cs-CZ" sz="2000" dirty="0" err="1" smtClean="0"/>
              <a:t>Mont</a:t>
            </a:r>
            <a:r>
              <a:rPr lang="cs-CZ" sz="2000" dirty="0" smtClean="0"/>
              <a:t> </a:t>
            </a:r>
            <a:r>
              <a:rPr lang="cs-CZ" sz="2000" dirty="0" err="1" smtClean="0"/>
              <a:t>Blanc</a:t>
            </a:r>
            <a:r>
              <a:rPr lang="cs-CZ" sz="2000" dirty="0" smtClean="0"/>
              <a:t>/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0036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92696"/>
            <a:ext cx="6456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Státy: </a:t>
            </a:r>
            <a:r>
              <a:rPr lang="cs-CZ" sz="2000" b="1" i="1" u="sng" dirty="0" smtClean="0"/>
              <a:t>RYCHLEJŠÍ VYHRÁVÁ / aktivizace a rozcvičky, soutěž/</a:t>
            </a:r>
            <a:r>
              <a:rPr lang="cs-CZ" sz="2000" b="1" i="1" dirty="0" smtClean="0"/>
              <a:t> </a:t>
            </a:r>
            <a:endParaRPr lang="cs-CZ" sz="2000" b="1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971600" y="1628800"/>
            <a:ext cx="6155531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A/ Ukaž na mapě co nejrychleji následující stát.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B/ Kdo vyjmenuje za 1 minutu NEJVÍC evropských států?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C/ Říkej /ukazuj/ hlavní města států …</a:t>
            </a:r>
          </a:p>
          <a:p>
            <a:r>
              <a:rPr lang="cs-CZ" sz="2000" b="1" dirty="0" smtClean="0"/>
              <a:t> </a:t>
            </a:r>
            <a:endParaRPr lang="cs-CZ" sz="20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4149080"/>
            <a:ext cx="5983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/>
              <a:t>PŘÍPRAVA NA PROJEKTOVOU HODINU</a:t>
            </a:r>
            <a:r>
              <a:rPr lang="cs-CZ" sz="2400" b="1" i="1" u="sng" dirty="0" smtClean="0"/>
              <a:t>:  </a:t>
            </a:r>
            <a:r>
              <a:rPr lang="cs-CZ" sz="2400" b="1" i="1" u="sng" dirty="0" smtClean="0">
                <a:solidFill>
                  <a:srgbClr val="FF0000"/>
                </a:solidFill>
              </a:rPr>
              <a:t>STÁTY</a:t>
            </a:r>
            <a:endParaRPr lang="cs-CZ" sz="2400" b="1" i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971600" y="4869160"/>
            <a:ext cx="73225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Žáci si vylosují název evropského státu a za domácí úkoly mají zjistit a zapsat </a:t>
            </a:r>
          </a:p>
          <a:p>
            <a:r>
              <a:rPr lang="cs-CZ" dirty="0"/>
              <a:t>n</a:t>
            </a:r>
            <a:r>
              <a:rPr lang="cs-CZ" dirty="0" smtClean="0"/>
              <a:t>ásledující údaje. Výsledkem může být i počítačová </a:t>
            </a:r>
            <a:r>
              <a:rPr lang="cs-CZ" b="1" dirty="0" smtClean="0"/>
              <a:t>PREZENTACE, </a:t>
            </a:r>
            <a:r>
              <a:rPr lang="cs-CZ" dirty="0" smtClean="0"/>
              <a:t>kterou</a:t>
            </a:r>
          </a:p>
          <a:p>
            <a:r>
              <a:rPr lang="cs-CZ" dirty="0"/>
              <a:t>u</a:t>
            </a:r>
            <a:r>
              <a:rPr lang="cs-CZ" dirty="0" smtClean="0"/>
              <a:t>skutečníme v následující hodině. VŠE DOPLNÍME OBRÁZKY.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97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772816"/>
            <a:ext cx="6025432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u="sng" dirty="0" smtClean="0">
                <a:solidFill>
                  <a:schemeClr val="accent3">
                    <a:lumMod val="50000"/>
                  </a:schemeClr>
                </a:solidFill>
              </a:rPr>
              <a:t>Název státu:</a:t>
            </a:r>
          </a:p>
          <a:p>
            <a:endParaRPr lang="cs-CZ" sz="2000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sz="2000" u="sng" dirty="0" smtClean="0">
                <a:solidFill>
                  <a:schemeClr val="accent3">
                    <a:lumMod val="50000"/>
                  </a:schemeClr>
                </a:solidFill>
              </a:rPr>
              <a:t>Poloha: /např. JIŽNÍ EVROPA/</a:t>
            </a:r>
          </a:p>
          <a:p>
            <a:endParaRPr lang="cs-CZ" sz="2000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sz="2000" u="sng" dirty="0" smtClean="0">
                <a:solidFill>
                  <a:schemeClr val="accent3">
                    <a:lumMod val="50000"/>
                  </a:schemeClr>
                </a:solidFill>
              </a:rPr>
              <a:t>Povrch a vodstvo:</a:t>
            </a:r>
          </a:p>
          <a:p>
            <a:endParaRPr lang="cs-CZ" sz="2000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sz="2000" u="sng" dirty="0" smtClean="0">
                <a:solidFill>
                  <a:schemeClr val="accent3">
                    <a:lumMod val="50000"/>
                  </a:schemeClr>
                </a:solidFill>
              </a:rPr>
              <a:t>Hlavní město:</a:t>
            </a:r>
          </a:p>
          <a:p>
            <a:endParaRPr lang="cs-CZ" sz="2000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sz="2000" u="sng" dirty="0" smtClean="0">
                <a:solidFill>
                  <a:schemeClr val="accent3">
                    <a:lumMod val="50000"/>
                  </a:schemeClr>
                </a:solidFill>
              </a:rPr>
              <a:t>Jazyk:</a:t>
            </a:r>
          </a:p>
          <a:p>
            <a:endParaRPr lang="cs-CZ" sz="2000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sz="2000" u="sng" dirty="0" smtClean="0">
                <a:solidFill>
                  <a:schemeClr val="accent3">
                    <a:lumMod val="50000"/>
                  </a:schemeClr>
                </a:solidFill>
              </a:rPr>
              <a:t>Měna: </a:t>
            </a:r>
          </a:p>
          <a:p>
            <a:endParaRPr lang="cs-CZ" sz="2000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sz="2000" u="sng" dirty="0" smtClean="0">
                <a:solidFill>
                  <a:schemeClr val="accent3">
                    <a:lumMod val="50000"/>
                  </a:schemeClr>
                </a:solidFill>
              </a:rPr>
              <a:t>OBRAZOVÁ DOKUMENTACE /POČÍTAČOVÁ PREZENTACE/</a:t>
            </a:r>
            <a:endParaRPr lang="cs-CZ" sz="20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907704" y="692695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PROJEKT EVROPSKÉ STÁTY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0258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836712"/>
            <a:ext cx="4118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u="sng" dirty="0" smtClean="0"/>
              <a:t>EVROPA</a:t>
            </a:r>
            <a:r>
              <a:rPr lang="cs-CZ" sz="2000" b="1" i="1" dirty="0" smtClean="0"/>
              <a:t>  desatero kontrolních otázek</a:t>
            </a:r>
            <a:endParaRPr lang="cs-CZ" sz="2000" b="1" i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1772816"/>
            <a:ext cx="6756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   Jmenuj tři nejvyšší pohoří Evropy :</a:t>
            </a:r>
          </a:p>
          <a:p>
            <a:pPr marL="342900" indent="-342900">
              <a:buAutoNum type="arabicPeriod" startAt="2"/>
            </a:pPr>
            <a:r>
              <a:rPr lang="cs-CZ" dirty="0" smtClean="0"/>
              <a:t>Jak se jmenuje nejvyšší hora Evropy a jaká je její nadmořská výška?</a:t>
            </a:r>
          </a:p>
          <a:p>
            <a:r>
              <a:rPr lang="cs-CZ" dirty="0" smtClean="0"/>
              <a:t>3.   Piš hlavní města států: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604237"/>
              </p:ext>
            </p:extLst>
          </p:nvPr>
        </p:nvGraphicFramePr>
        <p:xfrm>
          <a:off x="683564" y="2762614"/>
          <a:ext cx="7920880" cy="767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792088"/>
                <a:gridCol w="792088"/>
                <a:gridCol w="792088"/>
                <a:gridCol w="792088"/>
                <a:gridCol w="792088"/>
                <a:gridCol w="792088"/>
                <a:gridCol w="792088"/>
                <a:gridCol w="792088"/>
                <a:gridCol w="792088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000" dirty="0" smtClean="0"/>
                        <a:t>Česko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 smtClean="0"/>
                        <a:t>Slovensko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 smtClean="0"/>
                        <a:t>Rakousko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 smtClean="0"/>
                        <a:t>Německo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 smtClean="0"/>
                        <a:t>Polsko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 smtClean="0"/>
                        <a:t>Velká</a:t>
                      </a:r>
                      <a:r>
                        <a:rPr lang="cs-CZ" sz="1000" baseline="0" dirty="0" smtClean="0"/>
                        <a:t> Británie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 smtClean="0"/>
                        <a:t>Francie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 smtClean="0"/>
                        <a:t>Itálie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 smtClean="0"/>
                        <a:t>Rusko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 smtClean="0"/>
                        <a:t>Řecko</a:t>
                      </a:r>
                      <a:endParaRPr lang="cs-CZ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781544" y="3625512"/>
            <a:ext cx="52164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4.   Jaký jazyk a měna se používá v Rakousku?</a:t>
            </a:r>
          </a:p>
          <a:p>
            <a:r>
              <a:rPr lang="cs-CZ" dirty="0" smtClean="0"/>
              <a:t>5.   Čím se platí ve Velké Británii?</a:t>
            </a:r>
          </a:p>
          <a:p>
            <a:r>
              <a:rPr lang="cs-CZ" dirty="0" smtClean="0"/>
              <a:t>6.   Které pohoří ohraničuje Evropu z východní strany?</a:t>
            </a:r>
          </a:p>
          <a:p>
            <a:r>
              <a:rPr lang="cs-CZ" dirty="0" smtClean="0"/>
              <a:t>7.   Jmenuj tři velké evropské řeky.</a:t>
            </a:r>
          </a:p>
          <a:p>
            <a:r>
              <a:rPr lang="cs-CZ" dirty="0" smtClean="0"/>
              <a:t>8.   Uveď názvy tří severských států.</a:t>
            </a:r>
          </a:p>
          <a:p>
            <a:pPr marL="342900" indent="-342900">
              <a:buAutoNum type="arabicPeriod" startAt="9"/>
            </a:pPr>
            <a:r>
              <a:rPr lang="cs-CZ" dirty="0" smtClean="0"/>
              <a:t>Se kterým světadílem sousedí Evropa na jihu?</a:t>
            </a:r>
          </a:p>
          <a:p>
            <a:r>
              <a:rPr lang="cs-CZ" dirty="0" smtClean="0"/>
              <a:t>10.  Do které země by ses rád podíval? </a:t>
            </a:r>
            <a:r>
              <a:rPr lang="cs-CZ" smtClean="0"/>
              <a:t>Co o ní víš?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90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350</Words>
  <Application>Microsoft Office PowerPoint</Application>
  <PresentationFormat>Předvádění na obrazovce (4:3)</PresentationFormat>
  <Paragraphs>85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KŘÍŽEM KRÁŽEM NAŠÍM SVĚTADÍLEM Autor: Mgr. Ivana Tesařová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KŘÍŽEM KRÁŽEM NAŠÍM SVĚTADÍLEM Autor: Mgr. Ivana Tesařová</dc:title>
  <dc:creator>user01</dc:creator>
  <cp:lastModifiedBy>simkova</cp:lastModifiedBy>
  <cp:revision>10</cp:revision>
  <dcterms:created xsi:type="dcterms:W3CDTF">2013-05-18T07:08:36Z</dcterms:created>
  <dcterms:modified xsi:type="dcterms:W3CDTF">2013-11-21T12:11:19Z</dcterms:modified>
</cp:coreProperties>
</file>