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Styl s motivem 1 – zvýraznění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Styl s motivem 1 – zvýraznění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02"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1">
        <a:schemeClr val="bg2"/>
      </p:bgRef>
    </p:bg>
    <p:spTree>
      <p:nvGrpSpPr>
        <p:cNvPr id="1" name=""/>
        <p:cNvGrpSpPr/>
        <p:nvPr/>
      </p:nvGrpSpPr>
      <p:grpSpPr>
        <a:xfrm>
          <a:off x="0" y="0"/>
          <a:ext cx="0" cy="0"/>
          <a:chOff x="0" y="0"/>
          <a:chExt cx="0" cy="0"/>
        </a:xfrm>
      </p:grpSpPr>
      <p:sp>
        <p:nvSpPr>
          <p:cNvPr id="15" name="Obdélní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Obdélník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Podnadpis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Kliknutím lze upravit styl předlohy.</a:t>
            </a:r>
            <a:endParaRPr kumimoji="0" lang="en-US"/>
          </a:p>
        </p:txBody>
      </p:sp>
      <p:sp>
        <p:nvSpPr>
          <p:cNvPr id="28" name="Zástupný symbol pro datum 27"/>
          <p:cNvSpPr>
            <a:spLocks noGrp="1"/>
          </p:cNvSpPr>
          <p:nvPr>
            <p:ph type="dt" sz="half" idx="10"/>
          </p:nvPr>
        </p:nvSpPr>
        <p:spPr/>
        <p:txBody>
          <a:bodyPr/>
          <a:lstStyle/>
          <a:p>
            <a:fld id="{95EC1D4A-A796-47C3-A63E-CE236FB377E2}" type="datetimeFigureOut">
              <a:rPr lang="cs-CZ" smtClean="0"/>
              <a:t>21.11.2013</a:t>
            </a:fld>
            <a:endParaRPr lang="cs-CZ"/>
          </a:p>
        </p:txBody>
      </p:sp>
      <p:sp>
        <p:nvSpPr>
          <p:cNvPr id="17" name="Zástupný symbol pro zápatí 16"/>
          <p:cNvSpPr>
            <a:spLocks noGrp="1"/>
          </p:cNvSpPr>
          <p:nvPr>
            <p:ph type="ftr" sz="quarter" idx="11"/>
          </p:nvPr>
        </p:nvSpPr>
        <p:spPr/>
        <p:txBody>
          <a:bodyPr/>
          <a:lstStyle/>
          <a:p>
            <a:endParaRPr lang="cs-CZ"/>
          </a:p>
        </p:txBody>
      </p:sp>
      <p:sp>
        <p:nvSpPr>
          <p:cNvPr id="7" name="Přímá spojnice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bdélník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á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á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Zástupný symbol pro číslo snímku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C57A5DF-1266-40EA-9282-1E66B9DE06C0}" type="slidenum">
              <a:rPr lang="cs-CZ" smtClean="0"/>
              <a:t>‹#›</a:t>
            </a:fld>
            <a:endParaRPr lang="cs-CZ"/>
          </a:p>
        </p:txBody>
      </p:sp>
      <p:sp>
        <p:nvSpPr>
          <p:cNvPr id="8" name="Nadpis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cs-CZ" smtClean="0"/>
              <a:t>Kliknutím lze upravit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95EC1D4A-A796-47C3-A63E-CE236FB377E2}" type="datetimeFigureOut">
              <a:rPr lang="cs-CZ" smtClean="0"/>
              <a:t>21.11.2013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bg>
      <p:bgRef idx="1001">
        <a:schemeClr val="bg2"/>
      </p:bgRef>
    </p:bg>
    <p:spTree>
      <p:nvGrpSpPr>
        <p:cNvPr id="1" name=""/>
        <p:cNvGrpSpPr/>
        <p:nvPr/>
      </p:nvGrpSpPr>
      <p:grpSpPr>
        <a:xfrm>
          <a:off x="0" y="0"/>
          <a:ext cx="0" cy="0"/>
          <a:chOff x="0" y="0"/>
          <a:chExt cx="0" cy="0"/>
        </a:xfrm>
      </p:grpSpPr>
      <p:sp>
        <p:nvSpPr>
          <p:cNvPr id="7" name="Obdélník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Obdélník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Obdélník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Obdélník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Obdélník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Obdélník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Přímá spojnice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á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á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Zástupný symbol pro číslo snímku 5"/>
          <p:cNvSpPr>
            <a:spLocks noGrp="1"/>
          </p:cNvSpPr>
          <p:nvPr>
            <p:ph type="sldNum" sz="quarter" idx="12"/>
          </p:nvPr>
        </p:nvSpPr>
        <p:spPr>
          <a:xfrm>
            <a:off x="6915912" y="3009901"/>
            <a:ext cx="457200" cy="441325"/>
          </a:xfrm>
        </p:spPr>
        <p:txBody>
          <a:bodyPr/>
          <a:lstStyle/>
          <a:p>
            <a:fld id="{AC57A5DF-1266-40EA-9282-1E66B9DE06C0}" type="slidenum">
              <a:rPr lang="cs-CZ" smtClean="0"/>
              <a:t>‹#›</a:t>
            </a:fld>
            <a:endParaRPr lang="cs-CZ"/>
          </a:p>
        </p:txBody>
      </p:sp>
      <p:sp>
        <p:nvSpPr>
          <p:cNvPr id="3" name="Zástupný symbol pro svislý text 2"/>
          <p:cNvSpPr>
            <a:spLocks noGrp="1"/>
          </p:cNvSpPr>
          <p:nvPr>
            <p:ph type="body" orient="vert" idx="1"/>
          </p:nvPr>
        </p:nvSpPr>
        <p:spPr>
          <a:xfrm>
            <a:off x="304800" y="304800"/>
            <a:ext cx="6553200" cy="5821366"/>
          </a:xfrm>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95EC1D4A-A796-47C3-A63E-CE236FB377E2}" type="datetimeFigureOut">
              <a:rPr lang="cs-CZ" smtClean="0"/>
              <a:t>21.11.2013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2" name="Svislý nadpis 1"/>
          <p:cNvSpPr>
            <a:spLocks noGrp="1"/>
          </p:cNvSpPr>
          <p:nvPr>
            <p:ph type="title" orient="vert"/>
          </p:nvPr>
        </p:nvSpPr>
        <p:spPr>
          <a:xfrm>
            <a:off x="7391400" y="304801"/>
            <a:ext cx="1447800" cy="5851525"/>
          </a:xfrm>
        </p:spPr>
        <p:txBody>
          <a:bodyPr vert="eaVert"/>
          <a:lstStyle/>
          <a:p>
            <a:r>
              <a:rPr kumimoji="0" lang="cs-CZ" smtClean="0"/>
              <a:t>Kliknutím lze upravit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solidFill>
                  <a:schemeClr val="accent3">
                    <a:shade val="75000"/>
                  </a:schemeClr>
                </a:solidFill>
              </a:defRPr>
            </a:lvl1pPr>
          </a:lstStyle>
          <a:p>
            <a:r>
              <a:rPr kumimoji="0" lang="cs-CZ" smtClean="0"/>
              <a:t>Kliknutím lze upravit styl.</a:t>
            </a:r>
            <a:endParaRPr kumimoji="0" lang="en-US"/>
          </a:p>
        </p:txBody>
      </p:sp>
      <p:sp>
        <p:nvSpPr>
          <p:cNvPr id="4" name="Zástupný symbol pro datum 3"/>
          <p:cNvSpPr>
            <a:spLocks noGrp="1"/>
          </p:cNvSpPr>
          <p:nvPr>
            <p:ph type="dt" sz="half" idx="10"/>
          </p:nvPr>
        </p:nvSpPr>
        <p:spPr/>
        <p:txBody>
          <a:bodyPr/>
          <a:lstStyle/>
          <a:p>
            <a:fld id="{95EC1D4A-A796-47C3-A63E-CE236FB377E2}" type="datetimeFigureOut">
              <a:rPr lang="cs-CZ" smtClean="0"/>
              <a:t>21.11.2013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a:xfrm>
            <a:off x="4361688" y="1026372"/>
            <a:ext cx="457200" cy="441325"/>
          </a:xfrm>
        </p:spPr>
        <p:txBody>
          <a:bodyPr/>
          <a:lstStyle/>
          <a:p>
            <a:fld id="{AC57A5DF-1266-40EA-9282-1E66B9DE06C0}" type="slidenum">
              <a:rPr lang="cs-CZ" smtClean="0"/>
              <a:t>‹#›</a:t>
            </a:fld>
            <a:endParaRPr lang="cs-CZ"/>
          </a:p>
        </p:txBody>
      </p:sp>
      <p:sp>
        <p:nvSpPr>
          <p:cNvPr id="8" name="Zástupný symbol pro obsah 7"/>
          <p:cNvSpPr>
            <a:spLocks noGrp="1"/>
          </p:cNvSpPr>
          <p:nvPr>
            <p:ph sz="quarter" idx="1"/>
          </p:nvPr>
        </p:nvSpPr>
        <p:spPr>
          <a:xfrm>
            <a:off x="301752" y="1527048"/>
            <a:ext cx="8503920" cy="45720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1">
        <a:schemeClr val="bg1"/>
      </p:bgRef>
    </p:bg>
    <p:spTree>
      <p:nvGrpSpPr>
        <p:cNvPr id="1" name=""/>
        <p:cNvGrpSpPr/>
        <p:nvPr/>
      </p:nvGrpSpPr>
      <p:grpSpPr>
        <a:xfrm>
          <a:off x="0" y="0"/>
          <a:ext cx="0" cy="0"/>
          <a:chOff x="0" y="0"/>
          <a:chExt cx="0" cy="0"/>
        </a:xfrm>
      </p:grpSpPr>
      <p:sp>
        <p:nvSpPr>
          <p:cNvPr id="17" name="Obdélník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Obdélní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Obdélník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Zástupný symbol pro text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Kliknutím lze upravit styly předlohy textu.</a:t>
            </a:r>
          </a:p>
        </p:txBody>
      </p:sp>
      <p:sp>
        <p:nvSpPr>
          <p:cNvPr id="13" name="Obdélník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Obdélník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Zástupný symbol pro zápatí 4"/>
          <p:cNvSpPr>
            <a:spLocks noGrp="1"/>
          </p:cNvSpPr>
          <p:nvPr>
            <p:ph type="ftr" sz="quarter" idx="11"/>
          </p:nvPr>
        </p:nvSpPr>
        <p:spPr/>
        <p:txBody>
          <a:bodyPr/>
          <a:lstStyle/>
          <a:p>
            <a:endParaRPr lang="cs-CZ"/>
          </a:p>
        </p:txBody>
      </p:sp>
      <p:sp>
        <p:nvSpPr>
          <p:cNvPr id="4" name="Zástupný symbol pro datum 3"/>
          <p:cNvSpPr>
            <a:spLocks noGrp="1"/>
          </p:cNvSpPr>
          <p:nvPr>
            <p:ph type="dt" sz="half" idx="10"/>
          </p:nvPr>
        </p:nvSpPr>
        <p:spPr/>
        <p:txBody>
          <a:bodyPr/>
          <a:lstStyle/>
          <a:p>
            <a:fld id="{95EC1D4A-A796-47C3-A63E-CE236FB377E2}" type="datetimeFigureOut">
              <a:rPr lang="cs-CZ" smtClean="0"/>
              <a:t>21.11.2013</a:t>
            </a:fld>
            <a:endParaRPr lang="cs-CZ"/>
          </a:p>
        </p:txBody>
      </p:sp>
      <p:sp>
        <p:nvSpPr>
          <p:cNvPr id="8" name="Přímá spojnice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á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á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Zástupný symbol pro číslo snímku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C57A5DF-1266-40EA-9282-1E66B9DE06C0}" type="slidenum">
              <a:rPr lang="cs-CZ" smtClean="0"/>
              <a:t>‹#›</a:t>
            </a:fld>
            <a:endParaRPr lang="cs-CZ"/>
          </a:p>
        </p:txBody>
      </p:sp>
      <p:sp>
        <p:nvSpPr>
          <p:cNvPr id="2" name="Nadpis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cs-CZ" smtClean="0"/>
              <a:t>Kliknutím lze upravit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301752" y="228600"/>
            <a:ext cx="8534400" cy="758952"/>
          </a:xfrm>
        </p:spPr>
        <p:txBody>
          <a:bodyPr/>
          <a:lstStyle/>
          <a:p>
            <a:r>
              <a:rPr kumimoji="0" lang="cs-CZ" smtClean="0"/>
              <a:t>Kliknutím lze upravit styl.</a:t>
            </a:r>
            <a:endParaRPr kumimoji="0" lang="en-US"/>
          </a:p>
        </p:txBody>
      </p:sp>
      <p:sp>
        <p:nvSpPr>
          <p:cNvPr id="5" name="Zástupný symbol pro datum 4"/>
          <p:cNvSpPr>
            <a:spLocks noGrp="1"/>
          </p:cNvSpPr>
          <p:nvPr>
            <p:ph type="dt" sz="half" idx="10"/>
          </p:nvPr>
        </p:nvSpPr>
        <p:spPr>
          <a:xfrm>
            <a:off x="5791200" y="6409944"/>
            <a:ext cx="3044952" cy="365760"/>
          </a:xfrm>
        </p:spPr>
        <p:txBody>
          <a:bodyPr/>
          <a:lstStyle/>
          <a:p>
            <a:fld id="{95EC1D4A-A796-47C3-A63E-CE236FB377E2}" type="datetimeFigureOut">
              <a:rPr lang="cs-CZ" smtClean="0"/>
              <a:t>21.11.2013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t>‹#›</a:t>
            </a:fld>
            <a:endParaRPr lang="cs-CZ"/>
          </a:p>
        </p:txBody>
      </p:sp>
      <p:sp>
        <p:nvSpPr>
          <p:cNvPr id="8" name="Přímá spojnice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Zástupný symbol pro obsah 9"/>
          <p:cNvSpPr>
            <a:spLocks noGrp="1"/>
          </p:cNvSpPr>
          <p:nvPr>
            <p:ph sz="half" idx="1"/>
          </p:nvPr>
        </p:nvSpPr>
        <p:spPr>
          <a:xfrm>
            <a:off x="301752" y="1371600"/>
            <a:ext cx="4038600" cy="4681728"/>
          </a:xfrm>
        </p:spPr>
        <p:txBody>
          <a:bodyPr/>
          <a:lstStyle>
            <a:lvl1pPr>
              <a:defRPr sz="2500"/>
            </a:lvl1p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2" name="Zástupný symbol pro obsah 11"/>
          <p:cNvSpPr>
            <a:spLocks noGrp="1"/>
          </p:cNvSpPr>
          <p:nvPr>
            <p:ph sz="half" idx="2"/>
          </p:nvPr>
        </p:nvSpPr>
        <p:spPr>
          <a:xfrm>
            <a:off x="4800600" y="1371600"/>
            <a:ext cx="4038600" cy="4681728"/>
          </a:xfrm>
        </p:spPr>
        <p:txBody>
          <a:bodyPr/>
          <a:lstStyle>
            <a:lvl1pPr>
              <a:defRPr sz="2500"/>
            </a:lvl1p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ovnání">
    <p:bg>
      <p:bgRef idx="1001">
        <a:schemeClr val="bg2"/>
      </p:bgRef>
    </p:bg>
    <p:spTree>
      <p:nvGrpSpPr>
        <p:cNvPr id="1" name=""/>
        <p:cNvGrpSpPr/>
        <p:nvPr/>
      </p:nvGrpSpPr>
      <p:grpSpPr>
        <a:xfrm>
          <a:off x="0" y="0"/>
          <a:ext cx="0" cy="0"/>
          <a:chOff x="0" y="0"/>
          <a:chExt cx="0" cy="0"/>
        </a:xfrm>
      </p:grpSpPr>
      <p:sp>
        <p:nvSpPr>
          <p:cNvPr id="10" name="Přímá spojnice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Obdélník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Obdélník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Obdélník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Obdélník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bdélník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Zástupný symbol pro text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Kliknutím lze upravit styly předlohy textu.</a:t>
            </a:r>
          </a:p>
        </p:txBody>
      </p:sp>
      <p:sp>
        <p:nvSpPr>
          <p:cNvPr id="4" name="Zástupný symbol pro text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Kliknutím lze upravit styly předlohy textu.</a:t>
            </a:r>
          </a:p>
        </p:txBody>
      </p:sp>
      <p:sp>
        <p:nvSpPr>
          <p:cNvPr id="7" name="Zástupný symbol pro datum 6"/>
          <p:cNvSpPr>
            <a:spLocks noGrp="1"/>
          </p:cNvSpPr>
          <p:nvPr>
            <p:ph type="dt" sz="half" idx="10"/>
          </p:nvPr>
        </p:nvSpPr>
        <p:spPr/>
        <p:txBody>
          <a:bodyPr/>
          <a:lstStyle/>
          <a:p>
            <a:fld id="{95EC1D4A-A796-47C3-A63E-CE236FB377E2}" type="datetimeFigureOut">
              <a:rPr lang="cs-CZ" smtClean="0"/>
              <a:t>21.11.2013</a:t>
            </a:fld>
            <a:endParaRPr lang="cs-CZ"/>
          </a:p>
        </p:txBody>
      </p:sp>
      <p:sp>
        <p:nvSpPr>
          <p:cNvPr id="8" name="Zástupný symbol pro zápatí 7"/>
          <p:cNvSpPr>
            <a:spLocks noGrp="1"/>
          </p:cNvSpPr>
          <p:nvPr>
            <p:ph type="ftr" sz="quarter" idx="11"/>
          </p:nvPr>
        </p:nvSpPr>
        <p:spPr>
          <a:xfrm>
            <a:off x="304800" y="6409944"/>
            <a:ext cx="3581400" cy="365760"/>
          </a:xfrm>
        </p:spPr>
        <p:txBody>
          <a:bodyPr/>
          <a:lstStyle/>
          <a:p>
            <a:endParaRPr lang="cs-CZ"/>
          </a:p>
        </p:txBody>
      </p:sp>
      <p:sp>
        <p:nvSpPr>
          <p:cNvPr id="15" name="Přímá spojnice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Zástupný symbol pro obsah 23"/>
          <p:cNvSpPr>
            <a:spLocks noGrp="1"/>
          </p:cNvSpPr>
          <p:nvPr>
            <p:ph sz="quarter" idx="2"/>
          </p:nvPr>
        </p:nvSpPr>
        <p:spPr>
          <a:xfrm>
            <a:off x="301752" y="2471383"/>
            <a:ext cx="4041648" cy="3818404"/>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6" name="Zástupný symbol pro obsah 25"/>
          <p:cNvSpPr>
            <a:spLocks noGrp="1"/>
          </p:cNvSpPr>
          <p:nvPr>
            <p:ph sz="quarter" idx="4"/>
          </p:nvPr>
        </p:nvSpPr>
        <p:spPr>
          <a:xfrm>
            <a:off x="4800600" y="2471383"/>
            <a:ext cx="4038600" cy="3822192"/>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5" name="Ová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á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Zástupný symbol pro číslo snímku 8"/>
          <p:cNvSpPr>
            <a:spLocks noGrp="1"/>
          </p:cNvSpPr>
          <p:nvPr>
            <p:ph type="sldNum" sz="quarter" idx="12"/>
          </p:nvPr>
        </p:nvSpPr>
        <p:spPr>
          <a:xfrm>
            <a:off x="4343400" y="1042416"/>
            <a:ext cx="457200" cy="441325"/>
          </a:xfrm>
        </p:spPr>
        <p:txBody>
          <a:bodyPr/>
          <a:lstStyle>
            <a:lvl1pPr algn="ctr">
              <a:defRPr/>
            </a:lvl1pPr>
          </a:lstStyle>
          <a:p>
            <a:fld id="{AC57A5DF-1266-40EA-9282-1E66B9DE06C0}" type="slidenum">
              <a:rPr lang="cs-CZ" smtClean="0"/>
              <a:t>‹#›</a:t>
            </a:fld>
            <a:endParaRPr lang="cs-CZ"/>
          </a:p>
        </p:txBody>
      </p:sp>
      <p:sp>
        <p:nvSpPr>
          <p:cNvPr id="23" name="Nadpis 22"/>
          <p:cNvSpPr>
            <a:spLocks noGrp="1"/>
          </p:cNvSpPr>
          <p:nvPr>
            <p:ph type="title"/>
          </p:nvPr>
        </p:nvSpPr>
        <p:spPr/>
        <p:txBody>
          <a:bodyPr rtlCol="0" anchor="b" anchorCtr="0"/>
          <a:lstStyle/>
          <a:p>
            <a:r>
              <a:rPr kumimoji="0" lang="cs-CZ" smtClean="0"/>
              <a:t>Kliknutím lze upravit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3" name="Zástupný symbol pro datum 2"/>
          <p:cNvSpPr>
            <a:spLocks noGrp="1"/>
          </p:cNvSpPr>
          <p:nvPr>
            <p:ph type="dt" sz="half" idx="10"/>
          </p:nvPr>
        </p:nvSpPr>
        <p:spPr/>
        <p:txBody>
          <a:bodyPr/>
          <a:lstStyle/>
          <a:p>
            <a:fld id="{95EC1D4A-A796-47C3-A63E-CE236FB377E2}" type="datetimeFigureOut">
              <a:rPr lang="cs-CZ" smtClean="0"/>
              <a:t>21.11.2013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a:xfrm>
            <a:off x="4343400" y="1036020"/>
            <a:ext cx="457200" cy="441325"/>
          </a:xfrm>
        </p:spPr>
        <p:txBody>
          <a:bodyPr/>
          <a:lstStyle/>
          <a:p>
            <a:fld id="{AC57A5DF-1266-40EA-9282-1E66B9DE06C0}" type="slidenum">
              <a:rPr lang="cs-CZ" smtClean="0"/>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7" name="Obdélník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Obdélník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Obdélník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Obdélník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Obdélník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Obdélník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Zástupný symbol pro datum 1"/>
          <p:cNvSpPr>
            <a:spLocks noGrp="1"/>
          </p:cNvSpPr>
          <p:nvPr>
            <p:ph type="dt" sz="half" idx="10"/>
          </p:nvPr>
        </p:nvSpPr>
        <p:spPr/>
        <p:txBody>
          <a:bodyPr/>
          <a:lstStyle/>
          <a:p>
            <a:fld id="{95EC1D4A-A796-47C3-A63E-CE236FB377E2}" type="datetimeFigureOut">
              <a:rPr lang="cs-CZ" smtClean="0"/>
              <a:t>21.11.2013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a:xfrm>
            <a:off x="4267200" y="6324600"/>
            <a:ext cx="609600" cy="441324"/>
          </a:xfrm>
        </p:spPr>
        <p:txBody>
          <a:bodyPr/>
          <a:lstStyle>
            <a:lvl1pPr>
              <a:defRPr>
                <a:solidFill>
                  <a:srgbClr val="FFFFFF"/>
                </a:solidFill>
              </a:defRPr>
            </a:lvl1pPr>
          </a:lstStyle>
          <a:p>
            <a:fld id="{AC57A5DF-1266-40EA-9282-1E66B9DE06C0}"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bg>
      <p:bgRef idx="1001">
        <a:schemeClr val="bg1"/>
      </p:bgRef>
    </p:bg>
    <p:spTree>
      <p:nvGrpSpPr>
        <p:cNvPr id="1" name=""/>
        <p:cNvGrpSpPr/>
        <p:nvPr/>
      </p:nvGrpSpPr>
      <p:grpSpPr>
        <a:xfrm>
          <a:off x="0" y="0"/>
          <a:ext cx="0" cy="0"/>
          <a:chOff x="0" y="0"/>
          <a:chExt cx="0" cy="0"/>
        </a:xfrm>
      </p:grpSpPr>
      <p:sp>
        <p:nvSpPr>
          <p:cNvPr id="19" name="Obdélník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Obdélní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Obdélník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Obdélník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Nadpis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cs-CZ" smtClean="0"/>
              <a:t>Kliknutím lze upravit styl.</a:t>
            </a:r>
            <a:endParaRPr kumimoji="0" lang="en-US"/>
          </a:p>
        </p:txBody>
      </p:sp>
      <p:sp>
        <p:nvSpPr>
          <p:cNvPr id="3" name="Zástupný symbol pro text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cs-CZ" smtClean="0"/>
              <a:t>Kliknutím lze upravit styly předlohy textu.</a:t>
            </a:r>
          </a:p>
        </p:txBody>
      </p:sp>
      <p:sp>
        <p:nvSpPr>
          <p:cNvPr id="8" name="Obdélník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Přímá spojnice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Zástupný symbol pro obsah 19"/>
          <p:cNvSpPr>
            <a:spLocks noGrp="1"/>
          </p:cNvSpPr>
          <p:nvPr>
            <p:ph sz="quarter" idx="1"/>
          </p:nvPr>
        </p:nvSpPr>
        <p:spPr>
          <a:xfrm>
            <a:off x="3124200" y="685800"/>
            <a:ext cx="5638800" cy="54102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0" name="Ová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á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Zástupný symbol pro číslo snímku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AC57A5DF-1266-40EA-9282-1E66B9DE06C0}" type="slidenum">
              <a:rPr lang="cs-CZ" smtClean="0"/>
              <a:t>‹#›</a:t>
            </a:fld>
            <a:endParaRPr lang="cs-CZ"/>
          </a:p>
        </p:txBody>
      </p:sp>
      <p:sp>
        <p:nvSpPr>
          <p:cNvPr id="21" name="Obdélník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Zástupný symbol pro datum 4"/>
          <p:cNvSpPr>
            <a:spLocks noGrp="1"/>
          </p:cNvSpPr>
          <p:nvPr>
            <p:ph type="dt" sz="half" idx="10"/>
          </p:nvPr>
        </p:nvSpPr>
        <p:spPr/>
        <p:txBody>
          <a:bodyPr/>
          <a:lstStyle/>
          <a:p>
            <a:fld id="{95EC1D4A-A796-47C3-A63E-CE236FB377E2}" type="datetimeFigureOut">
              <a:rPr lang="cs-CZ" smtClean="0"/>
              <a:t>21.11.2013</a:t>
            </a:fld>
            <a:endParaRPr lang="cs-CZ"/>
          </a:p>
        </p:txBody>
      </p:sp>
      <p:sp>
        <p:nvSpPr>
          <p:cNvPr id="6" name="Zástupný symbol pro zápatí 5"/>
          <p:cNvSpPr>
            <a:spLocks noGrp="1"/>
          </p:cNvSpPr>
          <p:nvPr>
            <p:ph type="ftr" sz="quarter" idx="11"/>
          </p:nvPr>
        </p:nvSpPr>
        <p:spPr>
          <a:xfrm>
            <a:off x="301752" y="6410848"/>
            <a:ext cx="3383280" cy="365760"/>
          </a:xfrm>
        </p:spPr>
        <p:txBody>
          <a:bodyPr/>
          <a:lstStyle/>
          <a:p>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21" name="Přímá spojnice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Obdélník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Obdélník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Obdélník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bdélník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á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á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Zástupný symbol pro číslo snímku 6"/>
          <p:cNvSpPr>
            <a:spLocks noGrp="1"/>
          </p:cNvSpPr>
          <p:nvPr>
            <p:ph type="sldNum" sz="quarter" idx="12"/>
          </p:nvPr>
        </p:nvSpPr>
        <p:spPr>
          <a:xfrm>
            <a:off x="1371600" y="312738"/>
            <a:ext cx="457200" cy="441325"/>
          </a:xfrm>
        </p:spPr>
        <p:txBody>
          <a:bodyPr/>
          <a:lstStyle/>
          <a:p>
            <a:fld id="{AC57A5DF-1266-40EA-9282-1E66B9DE06C0}" type="slidenum">
              <a:rPr lang="cs-CZ" smtClean="0"/>
              <a:t>‹#›</a:t>
            </a:fld>
            <a:endParaRPr lang="cs-CZ"/>
          </a:p>
        </p:txBody>
      </p:sp>
      <p:sp>
        <p:nvSpPr>
          <p:cNvPr id="2" name="Nadpis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cs-CZ" smtClean="0"/>
              <a:t>Kliknutím lze upravit styl.</a:t>
            </a:r>
            <a:endParaRPr kumimoji="0" lang="en-US"/>
          </a:p>
        </p:txBody>
      </p:sp>
      <p:sp>
        <p:nvSpPr>
          <p:cNvPr id="3" name="Zástupný symbol pro obrázek 2"/>
          <p:cNvSpPr>
            <a:spLocks noGrp="1"/>
          </p:cNvSpPr>
          <p:nvPr>
            <p:ph type="pic" idx="1"/>
          </p:nvPr>
        </p:nvSpPr>
        <p:spPr>
          <a:xfrm>
            <a:off x="3000375" y="609600"/>
            <a:ext cx="5867400" cy="4267200"/>
          </a:xfrm>
        </p:spPr>
        <p:txBody>
          <a:bodyPr/>
          <a:lstStyle>
            <a:lvl1pPr marL="0" indent="0">
              <a:buNone/>
              <a:defRPr sz="3200"/>
            </a:lvl1pPr>
          </a:lstStyle>
          <a:p>
            <a:r>
              <a:rPr kumimoji="0" lang="cs-CZ" smtClean="0"/>
              <a:t>Kliknutím na ikonu přidáte obrázek.</a:t>
            </a:r>
            <a:endParaRPr kumimoji="0" lang="en-US" dirty="0"/>
          </a:p>
        </p:txBody>
      </p:sp>
      <p:sp>
        <p:nvSpPr>
          <p:cNvPr id="4" name="Zástupný symbol pro text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cs-CZ" smtClean="0"/>
              <a:t>Kliknutím lze upravit styly předlohy textu.</a:t>
            </a:r>
          </a:p>
        </p:txBody>
      </p:sp>
      <p:sp>
        <p:nvSpPr>
          <p:cNvPr id="22" name="Obdélník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Zástupný symbol pro datum 4"/>
          <p:cNvSpPr>
            <a:spLocks noGrp="1"/>
          </p:cNvSpPr>
          <p:nvPr>
            <p:ph type="dt" sz="half" idx="10"/>
          </p:nvPr>
        </p:nvSpPr>
        <p:spPr>
          <a:xfrm>
            <a:off x="5788152" y="6404984"/>
            <a:ext cx="3044952" cy="365760"/>
          </a:xfrm>
        </p:spPr>
        <p:txBody>
          <a:bodyPr/>
          <a:lstStyle/>
          <a:p>
            <a:fld id="{95EC1D4A-A796-47C3-A63E-CE236FB377E2}" type="datetimeFigureOut">
              <a:rPr lang="cs-CZ" smtClean="0"/>
              <a:t>21.11.2013</a:t>
            </a:fld>
            <a:endParaRPr lang="cs-CZ"/>
          </a:p>
        </p:txBody>
      </p:sp>
      <p:sp>
        <p:nvSpPr>
          <p:cNvPr id="6" name="Zástupný symbol pro zápatí 5"/>
          <p:cNvSpPr>
            <a:spLocks noGrp="1"/>
          </p:cNvSpPr>
          <p:nvPr>
            <p:ph type="ftr" sz="quarter" idx="11"/>
          </p:nvPr>
        </p:nvSpPr>
        <p:spPr>
          <a:xfrm>
            <a:off x="301752" y="6410848"/>
            <a:ext cx="3584448" cy="365760"/>
          </a:xfrm>
        </p:spPr>
        <p:txBody>
          <a:bodyPr/>
          <a:lstStyle/>
          <a:p>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Obdélník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Obdélník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Zástupný symbol pro datum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95EC1D4A-A796-47C3-A63E-CE236FB377E2}" type="datetimeFigureOut">
              <a:rPr lang="cs-CZ" smtClean="0"/>
              <a:t>21.11.2013</a:t>
            </a:fld>
            <a:endParaRPr lang="cs-CZ"/>
          </a:p>
        </p:txBody>
      </p:sp>
      <p:sp>
        <p:nvSpPr>
          <p:cNvPr id="3" name="Zástupný symbol pro zápatí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cs-CZ"/>
          </a:p>
        </p:txBody>
      </p:sp>
      <p:sp>
        <p:nvSpPr>
          <p:cNvPr id="8" name="Obdélník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Přímá spojnice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á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á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Zástupný symbol pro číslo snímku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AC57A5DF-1266-40EA-9282-1E66B9DE06C0}" type="slidenum">
              <a:rPr lang="cs-CZ" smtClean="0"/>
              <a:t>‹#›</a:t>
            </a:fld>
            <a:endParaRPr lang="cs-CZ"/>
          </a:p>
        </p:txBody>
      </p:sp>
      <p:sp>
        <p:nvSpPr>
          <p:cNvPr id="22" name="Zástupný symbol pro nadpis 21"/>
          <p:cNvSpPr>
            <a:spLocks noGrp="1"/>
          </p:cNvSpPr>
          <p:nvPr>
            <p:ph type="title"/>
          </p:nvPr>
        </p:nvSpPr>
        <p:spPr>
          <a:xfrm>
            <a:off x="301752" y="228600"/>
            <a:ext cx="8534400" cy="758952"/>
          </a:xfrm>
          <a:prstGeom prst="rect">
            <a:avLst/>
          </a:prstGeom>
        </p:spPr>
        <p:txBody>
          <a:bodyPr vert="horz" anchor="b">
            <a:normAutofit/>
          </a:bodyPr>
          <a:lstStyle/>
          <a:p>
            <a:r>
              <a:rPr kumimoji="0" lang="cs-CZ" smtClean="0"/>
              <a:t>Kliknutím lze upravit styl.</a:t>
            </a:r>
            <a:endParaRPr kumimoji="0" lang="en-US"/>
          </a:p>
        </p:txBody>
      </p:sp>
      <p:sp>
        <p:nvSpPr>
          <p:cNvPr id="13" name="Zástupný symbol pro text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cs-CZ" smtClean="0"/>
              <a:t>Kliknutím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p:txBody>
          <a:bodyPr/>
          <a:lstStyle/>
          <a:p>
            <a:endParaRPr lang="cs-CZ" dirty="0"/>
          </a:p>
        </p:txBody>
      </p:sp>
      <p:sp>
        <p:nvSpPr>
          <p:cNvPr id="2" name="Nadpis 1"/>
          <p:cNvSpPr>
            <a:spLocks noGrp="1"/>
          </p:cNvSpPr>
          <p:nvPr>
            <p:ph type="ctrTitle"/>
          </p:nvPr>
        </p:nvSpPr>
        <p:spPr/>
        <p:txBody>
          <a:bodyPr>
            <a:normAutofit fontScale="90000"/>
          </a:bodyPr>
          <a:lstStyle/>
          <a:p>
            <a:r>
              <a:rPr lang="cs-CZ" dirty="0" smtClean="0"/>
              <a:t>DEN ZEMĚ –orientační závod</a:t>
            </a:r>
            <a:br>
              <a:rPr lang="cs-CZ" dirty="0" smtClean="0"/>
            </a:br>
            <a:r>
              <a:rPr lang="cs-CZ" dirty="0" smtClean="0"/>
              <a:t>Autor: Mgr. Ivana Tesařová</a:t>
            </a:r>
            <a:br>
              <a:rPr lang="cs-CZ" dirty="0" smtClean="0"/>
            </a:br>
            <a:endParaRPr lang="cs-CZ" dirty="0"/>
          </a:p>
        </p:txBody>
      </p:sp>
      <p:pic>
        <p:nvPicPr>
          <p:cNvPr id="4" name="Obrázek 3" descr="C:\Users\simkova\AppData\Local\Microsoft\Windows\Temporary Internet Files\Content.Outlook\ARSLDRRZ\OPVK_hor_zakladni_logolink_CMYK_cz (4).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40" y="2800667"/>
            <a:ext cx="5760720" cy="1256665"/>
          </a:xfrm>
          <a:prstGeom prst="rect">
            <a:avLst/>
          </a:prstGeom>
          <a:noFill/>
          <a:ln>
            <a:noFill/>
          </a:ln>
        </p:spPr>
      </p:pic>
    </p:spTree>
    <p:extLst>
      <p:ext uri="{BB962C8B-B14F-4D97-AF65-F5344CB8AC3E}">
        <p14:creationId xmlns:p14="http://schemas.microsoft.com/office/powerpoint/2010/main" val="7619029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ka 1"/>
          <p:cNvGraphicFramePr>
            <a:graphicFrameLocks noGrp="1"/>
          </p:cNvGraphicFramePr>
          <p:nvPr>
            <p:extLst>
              <p:ext uri="{D42A27DB-BD31-4B8C-83A1-F6EECF244321}">
                <p14:modId xmlns:p14="http://schemas.microsoft.com/office/powerpoint/2010/main" val="4111010197"/>
              </p:ext>
            </p:extLst>
          </p:nvPr>
        </p:nvGraphicFramePr>
        <p:xfrm>
          <a:off x="827584" y="404664"/>
          <a:ext cx="7032104" cy="5400601"/>
        </p:xfrm>
        <a:graphic>
          <a:graphicData uri="http://schemas.openxmlformats.org/drawingml/2006/table">
            <a:tbl>
              <a:tblPr firstRow="1" bandRow="1">
                <a:tableStyleId>{5940675A-B579-460E-94D1-54222C63F5DA}</a:tableStyleId>
              </a:tblPr>
              <a:tblGrid>
                <a:gridCol w="3516052"/>
                <a:gridCol w="3516052"/>
              </a:tblGrid>
              <a:tr h="1729406">
                <a:tc>
                  <a:txBody>
                    <a:bodyPr/>
                    <a:lstStyle/>
                    <a:p>
                      <a:r>
                        <a:rPr lang="cs-CZ" dirty="0" smtClean="0"/>
                        <a:t>Anotace</a:t>
                      </a:r>
                      <a:endParaRPr lang="cs-CZ" dirty="0"/>
                    </a:p>
                  </a:txBody>
                  <a:tcPr/>
                </a:tc>
                <a:tc>
                  <a:txBody>
                    <a:bodyPr/>
                    <a:lstStyle/>
                    <a:p>
                      <a:r>
                        <a:rPr lang="cs-CZ" dirty="0" smtClean="0"/>
                        <a:t>Projektový den plný sportování a soutěží v přírodě. Seznámení</a:t>
                      </a:r>
                      <a:r>
                        <a:rPr lang="cs-CZ" baseline="0" dirty="0" smtClean="0"/>
                        <a:t> s tradicí DNE ZEMĚ , náměty činností. Následuje práce v terénu.</a:t>
                      </a:r>
                      <a:endParaRPr lang="cs-CZ" dirty="0"/>
                    </a:p>
                  </a:txBody>
                  <a:tcPr/>
                </a:tc>
              </a:tr>
              <a:tr h="369142">
                <a:tc>
                  <a:txBody>
                    <a:bodyPr/>
                    <a:lstStyle/>
                    <a:p>
                      <a:r>
                        <a:rPr lang="cs-CZ" dirty="0" smtClean="0"/>
                        <a:t>Autor</a:t>
                      </a:r>
                      <a:endParaRPr lang="cs-CZ" dirty="0"/>
                    </a:p>
                  </a:txBody>
                  <a:tcPr/>
                </a:tc>
                <a:tc>
                  <a:txBody>
                    <a:bodyPr/>
                    <a:lstStyle/>
                    <a:p>
                      <a:r>
                        <a:rPr lang="cs-CZ" dirty="0" smtClean="0"/>
                        <a:t>Mgr. Ivana Tesařová</a:t>
                      </a:r>
                      <a:endParaRPr lang="cs-CZ" dirty="0"/>
                    </a:p>
                  </a:txBody>
                  <a:tcPr/>
                </a:tc>
              </a:tr>
              <a:tr h="369142">
                <a:tc>
                  <a:txBody>
                    <a:bodyPr/>
                    <a:lstStyle/>
                    <a:p>
                      <a:r>
                        <a:rPr lang="cs-CZ" dirty="0" smtClean="0"/>
                        <a:t>Předmět </a:t>
                      </a:r>
                      <a:endParaRPr lang="cs-CZ" dirty="0"/>
                    </a:p>
                  </a:txBody>
                  <a:tcPr/>
                </a:tc>
                <a:tc>
                  <a:txBody>
                    <a:bodyPr/>
                    <a:lstStyle/>
                    <a:p>
                      <a:r>
                        <a:rPr lang="cs-CZ" dirty="0" smtClean="0"/>
                        <a:t>vlastivěda</a:t>
                      </a:r>
                      <a:endParaRPr lang="cs-CZ" dirty="0"/>
                    </a:p>
                  </a:txBody>
                  <a:tcPr/>
                </a:tc>
              </a:tr>
              <a:tr h="1456343">
                <a:tc>
                  <a:txBody>
                    <a:bodyPr/>
                    <a:lstStyle/>
                    <a:p>
                      <a:r>
                        <a:rPr lang="cs-CZ" dirty="0" smtClean="0"/>
                        <a:t>Očekávaný výstup</a:t>
                      </a:r>
                      <a:endParaRPr lang="cs-CZ" dirty="0"/>
                    </a:p>
                  </a:txBody>
                  <a:tcPr/>
                </a:tc>
                <a:tc>
                  <a:txBody>
                    <a:bodyPr/>
                    <a:lstStyle/>
                    <a:p>
                      <a:r>
                        <a:rPr lang="cs-CZ" dirty="0" smtClean="0"/>
                        <a:t>Orientuje se podle mapy a řídí se zásadami bezpečného pohybu v přírodě. Poznává</a:t>
                      </a:r>
                      <a:r>
                        <a:rPr lang="cs-CZ" baseline="0" dirty="0" smtClean="0"/>
                        <a:t> regionální zvláštnosti , chrání přírodu.</a:t>
                      </a:r>
                      <a:endParaRPr lang="cs-CZ" dirty="0"/>
                    </a:p>
                  </a:txBody>
                  <a:tcPr/>
                </a:tc>
              </a:tr>
              <a:tr h="369142">
                <a:tc>
                  <a:txBody>
                    <a:bodyPr/>
                    <a:lstStyle/>
                    <a:p>
                      <a:r>
                        <a:rPr lang="cs-CZ" dirty="0" smtClean="0"/>
                        <a:t>Druh učebního materiálu</a:t>
                      </a:r>
                      <a:endParaRPr lang="cs-CZ" dirty="0"/>
                    </a:p>
                  </a:txBody>
                  <a:tcPr/>
                </a:tc>
                <a:tc>
                  <a:txBody>
                    <a:bodyPr/>
                    <a:lstStyle/>
                    <a:p>
                      <a:r>
                        <a:rPr lang="cs-CZ" dirty="0" smtClean="0"/>
                        <a:t>projekt</a:t>
                      </a:r>
                      <a:endParaRPr lang="cs-CZ" dirty="0"/>
                    </a:p>
                  </a:txBody>
                  <a:tcPr/>
                </a:tc>
              </a:tr>
              <a:tr h="369142">
                <a:tc>
                  <a:txBody>
                    <a:bodyPr/>
                    <a:lstStyle/>
                    <a:p>
                      <a:r>
                        <a:rPr lang="cs-CZ" dirty="0" smtClean="0"/>
                        <a:t>Cílová skupina</a:t>
                      </a:r>
                      <a:endParaRPr lang="cs-CZ" dirty="0"/>
                    </a:p>
                  </a:txBody>
                  <a:tcPr/>
                </a:tc>
                <a:tc>
                  <a:txBody>
                    <a:bodyPr/>
                    <a:lstStyle/>
                    <a:p>
                      <a:r>
                        <a:rPr lang="cs-CZ" dirty="0" smtClean="0"/>
                        <a:t>Žáci</a:t>
                      </a:r>
                      <a:r>
                        <a:rPr lang="cs-CZ" baseline="0" dirty="0" smtClean="0"/>
                        <a:t> 5. ročníku</a:t>
                      </a:r>
                      <a:endParaRPr lang="cs-CZ" dirty="0"/>
                    </a:p>
                  </a:txBody>
                  <a:tcPr/>
                </a:tc>
              </a:tr>
              <a:tr h="369142">
                <a:tc>
                  <a:txBody>
                    <a:bodyPr/>
                    <a:lstStyle/>
                    <a:p>
                      <a:r>
                        <a:rPr lang="cs-CZ" dirty="0" smtClean="0"/>
                        <a:t>Metodický postup</a:t>
                      </a:r>
                      <a:endParaRPr lang="cs-CZ" dirty="0"/>
                    </a:p>
                  </a:txBody>
                  <a:tcPr/>
                </a:tc>
                <a:tc>
                  <a:txBody>
                    <a:bodyPr/>
                    <a:lstStyle/>
                    <a:p>
                      <a:r>
                        <a:rPr lang="cs-CZ" dirty="0" smtClean="0"/>
                        <a:t>Obsažen</a:t>
                      </a:r>
                      <a:r>
                        <a:rPr lang="cs-CZ" baseline="0" dirty="0" smtClean="0"/>
                        <a:t> v projektu</a:t>
                      </a:r>
                      <a:endParaRPr lang="cs-CZ" dirty="0"/>
                    </a:p>
                  </a:txBody>
                  <a:tcPr/>
                </a:tc>
              </a:tr>
              <a:tr h="369142">
                <a:tc>
                  <a:txBody>
                    <a:bodyPr/>
                    <a:lstStyle/>
                    <a:p>
                      <a:r>
                        <a:rPr lang="cs-CZ" dirty="0" smtClean="0"/>
                        <a:t>Datum</a:t>
                      </a:r>
                      <a:endParaRPr lang="cs-CZ" dirty="0"/>
                    </a:p>
                  </a:txBody>
                  <a:tcPr/>
                </a:tc>
                <a:tc>
                  <a:txBody>
                    <a:bodyPr/>
                    <a:lstStyle/>
                    <a:p>
                      <a:r>
                        <a:rPr lang="cs-CZ" dirty="0" smtClean="0"/>
                        <a:t>22. 4. </a:t>
                      </a:r>
                      <a:r>
                        <a:rPr lang="cs-CZ" smtClean="0"/>
                        <a:t>2013</a:t>
                      </a:r>
                      <a:endParaRPr lang="cs-CZ" dirty="0"/>
                    </a:p>
                  </a:txBody>
                  <a:tcPr/>
                </a:tc>
              </a:tr>
            </a:tbl>
          </a:graphicData>
        </a:graphic>
      </p:graphicFrame>
    </p:spTree>
    <p:extLst>
      <p:ext uri="{BB962C8B-B14F-4D97-AF65-F5344CB8AC3E}">
        <p14:creationId xmlns:p14="http://schemas.microsoft.com/office/powerpoint/2010/main" val="40819012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1763688" y="1112183"/>
            <a:ext cx="5896804" cy="646331"/>
          </a:xfrm>
          <a:prstGeom prst="rect">
            <a:avLst/>
          </a:prstGeom>
          <a:solidFill>
            <a:srgbClr val="92D050"/>
          </a:solidFill>
          <a:ln>
            <a:solidFill>
              <a:srgbClr val="92D050"/>
            </a:solidFill>
          </a:ln>
        </p:spPr>
        <p:txBody>
          <a:bodyPr wrap="square" rtlCol="0">
            <a:spAutoFit/>
          </a:bodyPr>
          <a:lstStyle/>
          <a:p>
            <a:r>
              <a:rPr lang="cs-CZ" sz="3600" b="1" i="1" u="sng" dirty="0" smtClean="0">
                <a:solidFill>
                  <a:srgbClr val="FF0000"/>
                </a:solidFill>
              </a:rPr>
              <a:t>Příprava na orientační závod </a:t>
            </a:r>
            <a:endParaRPr lang="cs-CZ" sz="3600" b="1" i="1" u="sng" dirty="0">
              <a:solidFill>
                <a:srgbClr val="FF0000"/>
              </a:solidFill>
            </a:endParaRPr>
          </a:p>
        </p:txBody>
      </p:sp>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6625" y="2235549"/>
            <a:ext cx="2190750" cy="145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ovéPole 2"/>
          <p:cNvSpPr txBox="1"/>
          <p:nvPr/>
        </p:nvSpPr>
        <p:spPr>
          <a:xfrm>
            <a:off x="3543530" y="3692874"/>
            <a:ext cx="1646605" cy="261610"/>
          </a:xfrm>
          <a:prstGeom prst="rect">
            <a:avLst/>
          </a:prstGeom>
          <a:noFill/>
        </p:spPr>
        <p:txBody>
          <a:bodyPr wrap="none" rtlCol="0">
            <a:spAutoFit/>
          </a:bodyPr>
          <a:lstStyle/>
          <a:p>
            <a:r>
              <a:rPr lang="cs-CZ" sz="1100" dirty="0" smtClean="0"/>
              <a:t>           www.wikipedia.org</a:t>
            </a:r>
            <a:endParaRPr lang="cs-CZ" sz="1100" dirty="0"/>
          </a:p>
        </p:txBody>
      </p:sp>
      <p:sp>
        <p:nvSpPr>
          <p:cNvPr id="4" name="TextovéPole 3"/>
          <p:cNvSpPr txBox="1"/>
          <p:nvPr/>
        </p:nvSpPr>
        <p:spPr>
          <a:xfrm>
            <a:off x="2051720" y="4293096"/>
            <a:ext cx="5040560" cy="1200329"/>
          </a:xfrm>
          <a:prstGeom prst="rect">
            <a:avLst/>
          </a:prstGeom>
          <a:noFill/>
        </p:spPr>
        <p:txBody>
          <a:bodyPr wrap="square" rtlCol="0">
            <a:spAutoFit/>
          </a:bodyPr>
          <a:lstStyle/>
          <a:p>
            <a:pPr marL="457200" indent="-457200">
              <a:buAutoNum type="arabicPeriod" startAt="2"/>
            </a:pPr>
            <a:r>
              <a:rPr lang="cs-CZ" sz="2400" dirty="0" smtClean="0"/>
              <a:t>Co si tento den připomínáme?</a:t>
            </a:r>
            <a:endParaRPr lang="cs-CZ" sz="2400" dirty="0"/>
          </a:p>
          <a:p>
            <a:pPr marL="457200" indent="-457200">
              <a:buAutoNum type="arabicPeriod"/>
            </a:pPr>
            <a:r>
              <a:rPr lang="cs-CZ" sz="2400" dirty="0" smtClean="0"/>
              <a:t>Kdy se slaví DEN ZEMĚ?</a:t>
            </a:r>
          </a:p>
          <a:p>
            <a:pPr marL="457200" indent="-457200">
              <a:buAutoNum type="arabicPeriod" startAt="3"/>
            </a:pPr>
            <a:r>
              <a:rPr lang="cs-CZ" sz="2400" dirty="0" smtClean="0"/>
              <a:t>Jak se slaví? </a:t>
            </a:r>
            <a:endParaRPr lang="cs-CZ" sz="2400" dirty="0"/>
          </a:p>
        </p:txBody>
      </p:sp>
    </p:spTree>
    <p:extLst>
      <p:ext uri="{BB962C8B-B14F-4D97-AF65-F5344CB8AC3E}">
        <p14:creationId xmlns:p14="http://schemas.microsoft.com/office/powerpoint/2010/main" val="41460858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1259632" y="908720"/>
            <a:ext cx="5772734" cy="2308324"/>
          </a:xfrm>
          <a:prstGeom prst="rect">
            <a:avLst/>
          </a:prstGeom>
          <a:noFill/>
        </p:spPr>
        <p:txBody>
          <a:bodyPr wrap="none" rtlCol="0">
            <a:spAutoFit/>
          </a:bodyPr>
          <a:lstStyle/>
          <a:p>
            <a:r>
              <a:rPr lang="cs-CZ" sz="2400" b="1" i="1" dirty="0" smtClean="0"/>
              <a:t>DISKUSE  K ULOŽENÝM ÚKOLŮM</a:t>
            </a:r>
          </a:p>
          <a:p>
            <a:endParaRPr lang="cs-CZ" sz="2400" b="1" i="1" dirty="0"/>
          </a:p>
          <a:p>
            <a:endParaRPr lang="cs-CZ" sz="2400" b="1" i="1" dirty="0" smtClean="0"/>
          </a:p>
          <a:p>
            <a:endParaRPr lang="cs-CZ" sz="2400" b="1" i="1" dirty="0" smtClean="0"/>
          </a:p>
          <a:p>
            <a:endParaRPr lang="cs-CZ" sz="2400" b="1" i="1" dirty="0"/>
          </a:p>
          <a:p>
            <a:endParaRPr lang="cs-CZ" sz="2400" dirty="0"/>
          </a:p>
        </p:txBody>
      </p:sp>
      <p:sp>
        <p:nvSpPr>
          <p:cNvPr id="4" name="Obdélník 3"/>
          <p:cNvSpPr/>
          <p:nvPr/>
        </p:nvSpPr>
        <p:spPr>
          <a:xfrm>
            <a:off x="2286000" y="1305342"/>
            <a:ext cx="4572000" cy="4801314"/>
          </a:xfrm>
          <a:prstGeom prst="rect">
            <a:avLst/>
          </a:prstGeom>
        </p:spPr>
        <p:txBody>
          <a:bodyPr>
            <a:spAutoFit/>
          </a:bodyPr>
          <a:lstStyle/>
          <a:p>
            <a:r>
              <a:rPr lang="cs-CZ" dirty="0">
                <a:solidFill>
                  <a:srgbClr val="FF0000"/>
                </a:solidFill>
              </a:rPr>
              <a:t>Den Země </a:t>
            </a:r>
            <a:r>
              <a:rPr lang="cs-CZ" dirty="0"/>
              <a:t>je den věnovaný Zemi, který se každoročně koná </a:t>
            </a:r>
            <a:r>
              <a:rPr lang="cs-CZ" dirty="0">
                <a:solidFill>
                  <a:srgbClr val="FF0000"/>
                </a:solidFill>
              </a:rPr>
              <a:t>22. dubna</a:t>
            </a:r>
            <a:r>
              <a:rPr lang="cs-CZ" dirty="0"/>
              <a:t>. Tento svátek je ovlivněn původními dny Země, které se konaly při oslavách jarní rovnodennosti, 21. března, a oslavovaly příchod jara. V moderním pojetí jde o </a:t>
            </a:r>
            <a:r>
              <a:rPr lang="cs-CZ" dirty="0">
                <a:solidFill>
                  <a:srgbClr val="FF0000"/>
                </a:solidFill>
              </a:rPr>
              <a:t>ekologicky motivovaný svátek</a:t>
            </a:r>
            <a:r>
              <a:rPr lang="cs-CZ" dirty="0"/>
              <a:t>, </a:t>
            </a:r>
            <a:r>
              <a:rPr lang="cs-CZ" dirty="0">
                <a:solidFill>
                  <a:srgbClr val="FF0000"/>
                </a:solidFill>
              </a:rPr>
              <a:t>upozorňující lidi na dopady ničení životního prostředí</a:t>
            </a:r>
            <a:r>
              <a:rPr lang="cs-CZ" dirty="0"/>
              <a:t>, a rozvíjející diskuzi o možných cestách řešení. V poslední době byla několikrát vyslovena myšlenka, že by svátek bylo lépe posunout na letní slunovrat, protože by hezké počasí přilákalo více lidí. Nezdá se však pravděpodobné, že by se našla vůle měnit již zavedené </a:t>
            </a:r>
            <a:r>
              <a:rPr lang="cs-CZ" dirty="0" smtClean="0"/>
              <a:t>datum</a:t>
            </a:r>
          </a:p>
          <a:p>
            <a:endParaRPr lang="cs-CZ" dirty="0"/>
          </a:p>
          <a:p>
            <a:r>
              <a:rPr lang="cs-CZ" sz="1100" dirty="0" smtClean="0"/>
              <a:t>Zdroj: www.wikipedia.org.</a:t>
            </a:r>
            <a:endParaRPr lang="cs-CZ" dirty="0"/>
          </a:p>
        </p:txBody>
      </p:sp>
    </p:spTree>
    <p:extLst>
      <p:ext uri="{BB962C8B-B14F-4D97-AF65-F5344CB8AC3E}">
        <p14:creationId xmlns:p14="http://schemas.microsoft.com/office/powerpoint/2010/main" val="40316243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683568" y="1052736"/>
            <a:ext cx="7789312" cy="4524315"/>
          </a:xfrm>
          <a:prstGeom prst="rect">
            <a:avLst/>
          </a:prstGeom>
          <a:noFill/>
        </p:spPr>
        <p:txBody>
          <a:bodyPr wrap="none" rtlCol="0">
            <a:spAutoFit/>
          </a:bodyPr>
          <a:lstStyle/>
          <a:p>
            <a:pPr algn="ctr"/>
            <a:r>
              <a:rPr lang="cs-CZ" sz="2400" i="1" dirty="0" smtClean="0"/>
              <a:t>V naší vesnici slavíme tento svátek dvojím způsobem:</a:t>
            </a:r>
          </a:p>
          <a:p>
            <a:pPr algn="ctr"/>
            <a:endParaRPr lang="cs-CZ" sz="2400" i="1" dirty="0" smtClean="0"/>
          </a:p>
          <a:p>
            <a:pPr algn="ctr"/>
            <a:r>
              <a:rPr lang="cs-CZ" sz="2400" dirty="0" smtClean="0"/>
              <a:t>A/ Červený kříž pořádá každoročně jarní úklid obce a </a:t>
            </a:r>
          </a:p>
          <a:p>
            <a:pPr algn="ctr"/>
            <a:r>
              <a:rPr lang="cs-CZ" sz="2400" dirty="0"/>
              <a:t> </a:t>
            </a:r>
            <a:r>
              <a:rPr lang="cs-CZ" sz="2400" dirty="0" smtClean="0"/>
              <a:t>okolí, na kterém se podílí řada dobrovolníků. Obecní </a:t>
            </a:r>
          </a:p>
          <a:p>
            <a:pPr algn="ctr"/>
            <a:r>
              <a:rPr lang="cs-CZ" sz="2400" dirty="0" smtClean="0"/>
              <a:t>úřad přispívá občerstvením.</a:t>
            </a:r>
          </a:p>
          <a:p>
            <a:pPr algn="ctr"/>
            <a:endParaRPr lang="cs-CZ" sz="2400" dirty="0"/>
          </a:p>
          <a:p>
            <a:pPr algn="ctr"/>
            <a:r>
              <a:rPr lang="cs-CZ" sz="2400" dirty="0" smtClean="0"/>
              <a:t>B/ Naše škola organizuje v tento den již řadu let</a:t>
            </a:r>
          </a:p>
          <a:p>
            <a:pPr algn="ctr"/>
            <a:r>
              <a:rPr lang="cs-CZ" sz="2400" dirty="0" smtClean="0"/>
              <a:t> ORIENTAČNÍ ZÁVOD  spojený s poznáváním krás </a:t>
            </a:r>
          </a:p>
          <a:p>
            <a:pPr algn="ctr"/>
            <a:r>
              <a:rPr lang="cs-CZ" sz="2400" dirty="0" smtClean="0"/>
              <a:t>naší přírody a opékáním špekáčků. </a:t>
            </a:r>
          </a:p>
          <a:p>
            <a:pPr algn="ctr"/>
            <a:endParaRPr lang="cs-CZ" sz="2400" dirty="0"/>
          </a:p>
          <a:p>
            <a:pPr algn="ctr"/>
            <a:r>
              <a:rPr lang="cs-CZ" sz="2400" dirty="0" smtClean="0"/>
              <a:t>Obě akce jsou velkolepou oslavou jara a čisté nedotčené </a:t>
            </a:r>
          </a:p>
          <a:p>
            <a:pPr algn="ctr"/>
            <a:r>
              <a:rPr lang="cs-CZ" sz="2400" dirty="0"/>
              <a:t>p</a:t>
            </a:r>
            <a:r>
              <a:rPr lang="cs-CZ" sz="2400" dirty="0" smtClean="0"/>
              <a:t>řírody tohoto kraje. Vždy se na ně těšíme. </a:t>
            </a:r>
            <a:endParaRPr lang="cs-CZ" sz="2400" dirty="0"/>
          </a:p>
        </p:txBody>
      </p:sp>
    </p:spTree>
    <p:extLst>
      <p:ext uri="{BB962C8B-B14F-4D97-AF65-F5344CB8AC3E}">
        <p14:creationId xmlns:p14="http://schemas.microsoft.com/office/powerpoint/2010/main" val="39680609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1403648" y="908720"/>
            <a:ext cx="2552302" cy="461665"/>
          </a:xfrm>
          <a:prstGeom prst="rect">
            <a:avLst/>
          </a:prstGeom>
          <a:noFill/>
        </p:spPr>
        <p:txBody>
          <a:bodyPr wrap="none" rtlCol="0">
            <a:spAutoFit/>
          </a:bodyPr>
          <a:lstStyle/>
          <a:p>
            <a:r>
              <a:rPr lang="cs-CZ" sz="2400" i="1" dirty="0" smtClean="0">
                <a:solidFill>
                  <a:srgbClr val="FF0000"/>
                </a:solidFill>
              </a:rPr>
              <a:t>NAD MAPOU OZ</a:t>
            </a:r>
            <a:endParaRPr lang="cs-CZ" sz="2400" i="1" dirty="0">
              <a:solidFill>
                <a:srgbClr val="FF0000"/>
              </a:solidFill>
            </a:endParaRPr>
          </a:p>
        </p:txBody>
      </p:sp>
      <p:sp>
        <p:nvSpPr>
          <p:cNvPr id="4" name="TextovéPole 3"/>
          <p:cNvSpPr txBox="1"/>
          <p:nvPr/>
        </p:nvSpPr>
        <p:spPr>
          <a:xfrm>
            <a:off x="683568" y="1556792"/>
            <a:ext cx="8337030" cy="4616648"/>
          </a:xfrm>
          <a:prstGeom prst="rect">
            <a:avLst/>
          </a:prstGeom>
          <a:noFill/>
        </p:spPr>
        <p:txBody>
          <a:bodyPr wrap="square" rtlCol="0">
            <a:spAutoFit/>
          </a:bodyPr>
          <a:lstStyle/>
          <a:p>
            <a:r>
              <a:rPr lang="cs-CZ" dirty="0" smtClean="0"/>
              <a:t>Na mapě regionu si ukážeme, kudy vede trasa  orientačního závodu.</a:t>
            </a:r>
          </a:p>
          <a:p>
            <a:r>
              <a:rPr lang="cs-CZ" dirty="0" smtClean="0"/>
              <a:t>Start a cíl u domu č. 129. </a:t>
            </a:r>
          </a:p>
          <a:p>
            <a:endParaRPr lang="cs-CZ" dirty="0" smtClean="0"/>
          </a:p>
          <a:p>
            <a:r>
              <a:rPr lang="cs-CZ" sz="2400" dirty="0" smtClean="0"/>
              <a:t>         </a:t>
            </a:r>
            <a:r>
              <a:rPr lang="cs-CZ" sz="2400" dirty="0" smtClean="0">
                <a:solidFill>
                  <a:srgbClr val="FF0000"/>
                </a:solidFill>
              </a:rPr>
              <a:t>PRAVIDLA OZ</a:t>
            </a:r>
          </a:p>
          <a:p>
            <a:endParaRPr lang="cs-CZ" sz="2400" dirty="0" smtClean="0">
              <a:solidFill>
                <a:srgbClr val="FF0000"/>
              </a:solidFill>
            </a:endParaRPr>
          </a:p>
          <a:p>
            <a:r>
              <a:rPr lang="cs-CZ" sz="2400" dirty="0" smtClean="0"/>
              <a:t>Tříčlenná družstva vybíhají v intervalech 5 minut po</a:t>
            </a:r>
          </a:p>
          <a:p>
            <a:r>
              <a:rPr lang="cs-CZ" sz="2400" dirty="0"/>
              <a:t>t</a:t>
            </a:r>
            <a:r>
              <a:rPr lang="cs-CZ" sz="2400" dirty="0" smtClean="0"/>
              <a:t>rase vyznačené červenými vlaječkami. Mezi orientačními </a:t>
            </a:r>
          </a:p>
          <a:p>
            <a:r>
              <a:rPr lang="cs-CZ" sz="2400" dirty="0"/>
              <a:t>b</a:t>
            </a:r>
            <a:r>
              <a:rPr lang="cs-CZ" sz="2400" dirty="0" smtClean="0"/>
              <a:t>ody jsou umístěny úkoly s ekologickou tematikou. Řešení</a:t>
            </a:r>
          </a:p>
          <a:p>
            <a:r>
              <a:rPr lang="cs-CZ" sz="2400" dirty="0"/>
              <a:t>s</a:t>
            </a:r>
            <a:r>
              <a:rPr lang="cs-CZ" sz="2400" dirty="0" smtClean="0"/>
              <a:t>i děti zaznamenávají. Správné odpovědi budou později</a:t>
            </a:r>
          </a:p>
          <a:p>
            <a:r>
              <a:rPr lang="cs-CZ" sz="2400" dirty="0"/>
              <a:t>o</a:t>
            </a:r>
            <a:r>
              <a:rPr lang="cs-CZ" sz="2400" dirty="0" smtClean="0"/>
              <a:t>dečteny od cílového času jako bonus.</a:t>
            </a:r>
          </a:p>
          <a:p>
            <a:endParaRPr lang="cs-CZ" sz="2400" dirty="0" smtClean="0"/>
          </a:p>
          <a:p>
            <a:r>
              <a:rPr lang="cs-CZ" sz="2400" dirty="0"/>
              <a:t> </a:t>
            </a:r>
            <a:r>
              <a:rPr lang="cs-CZ" sz="2400" dirty="0" smtClean="0"/>
              <a:t>       </a:t>
            </a:r>
            <a:r>
              <a:rPr lang="cs-CZ" sz="2400" dirty="0" smtClean="0">
                <a:solidFill>
                  <a:srgbClr val="FF0000"/>
                </a:solidFill>
              </a:rPr>
              <a:t>POUČENÍ O BEZPEČNOSTI</a:t>
            </a:r>
            <a:endParaRPr lang="cs-CZ" sz="2400" dirty="0" smtClean="0"/>
          </a:p>
          <a:p>
            <a:endParaRPr lang="cs-CZ" sz="2400" dirty="0" smtClean="0"/>
          </a:p>
        </p:txBody>
      </p:sp>
    </p:spTree>
    <p:extLst>
      <p:ext uri="{BB962C8B-B14F-4D97-AF65-F5344CB8AC3E}">
        <p14:creationId xmlns:p14="http://schemas.microsoft.com/office/powerpoint/2010/main" val="30900789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ka 1"/>
          <p:cNvGraphicFramePr>
            <a:graphicFrameLocks noGrp="1"/>
          </p:cNvGraphicFramePr>
          <p:nvPr>
            <p:extLst>
              <p:ext uri="{D42A27DB-BD31-4B8C-83A1-F6EECF244321}">
                <p14:modId xmlns:p14="http://schemas.microsoft.com/office/powerpoint/2010/main" val="2547646644"/>
              </p:ext>
            </p:extLst>
          </p:nvPr>
        </p:nvGraphicFramePr>
        <p:xfrm>
          <a:off x="107504" y="44625"/>
          <a:ext cx="9036496" cy="6675120"/>
        </p:xfrm>
        <a:graphic>
          <a:graphicData uri="http://schemas.openxmlformats.org/drawingml/2006/table">
            <a:tbl>
              <a:tblPr bandRow="1">
                <a:tableStyleId>{284E427A-3D55-4303-BF80-6455036E1DE7}</a:tableStyleId>
              </a:tblPr>
              <a:tblGrid>
                <a:gridCol w="9036496"/>
              </a:tblGrid>
              <a:tr h="720079">
                <a:tc>
                  <a:txBody>
                    <a:bodyPr/>
                    <a:lstStyle/>
                    <a:p>
                      <a:endParaRPr lang="cs-CZ" dirty="0" smtClean="0"/>
                    </a:p>
                    <a:p>
                      <a:pPr marL="457200" indent="-457200">
                        <a:buAutoNum type="arabicPeriod"/>
                      </a:pPr>
                      <a:r>
                        <a:rPr lang="cs-CZ" sz="2400" dirty="0" smtClean="0"/>
                        <a:t>JAK</a:t>
                      </a:r>
                      <a:r>
                        <a:rPr lang="cs-CZ" sz="2400" baseline="0" dirty="0" smtClean="0"/>
                        <a:t> SE JMENUJÍ ROSTLINY NA OBRÁZCÍCH?</a:t>
                      </a:r>
                    </a:p>
                    <a:p>
                      <a:pPr marL="0" indent="0">
                        <a:buNone/>
                      </a:pPr>
                      <a:r>
                        <a:rPr lang="cs-CZ" sz="2400" baseline="0" dirty="0" smtClean="0"/>
                        <a:t>       a/ sedmikráska a pšenice</a:t>
                      </a:r>
                    </a:p>
                    <a:p>
                      <a:pPr marL="0" indent="0">
                        <a:buNone/>
                      </a:pPr>
                      <a:r>
                        <a:rPr lang="cs-CZ" sz="2400" baseline="0" dirty="0" smtClean="0"/>
                        <a:t>       b/ žito a kopretina</a:t>
                      </a:r>
                    </a:p>
                    <a:p>
                      <a:pPr marL="0" indent="0">
                        <a:buNone/>
                      </a:pPr>
                      <a:r>
                        <a:rPr lang="cs-CZ" sz="2400" baseline="0" dirty="0" smtClean="0"/>
                        <a:t>       c/  slunečnice a žito</a:t>
                      </a:r>
                    </a:p>
                  </a:txBody>
                  <a:tcPr/>
                </a:tc>
              </a:tr>
              <a:tr h="574986">
                <a:tc>
                  <a:txBody>
                    <a:bodyPr/>
                    <a:lstStyle/>
                    <a:p>
                      <a:pPr marL="457200" indent="-457200">
                        <a:buAutoNum type="arabicPeriod" startAt="2"/>
                      </a:pPr>
                      <a:r>
                        <a:rPr lang="cs-CZ" sz="2400" dirty="0" smtClean="0"/>
                        <a:t>NEJROZŠÍŘENĚNŠÍM</a:t>
                      </a:r>
                      <a:r>
                        <a:rPr lang="cs-CZ" sz="2400" baseline="0" dirty="0" smtClean="0"/>
                        <a:t> STROMEM V TÉTO LOKALITĚ JE</a:t>
                      </a:r>
                      <a:endParaRPr lang="cs-CZ" sz="2400" dirty="0" smtClean="0"/>
                    </a:p>
                    <a:p>
                      <a:r>
                        <a:rPr lang="cs-CZ" dirty="0" smtClean="0"/>
                        <a:t> </a:t>
                      </a:r>
                      <a:r>
                        <a:rPr lang="cs-CZ" sz="2400" dirty="0" smtClean="0"/>
                        <a:t>       a/</a:t>
                      </a:r>
                      <a:r>
                        <a:rPr lang="cs-CZ" sz="2400" baseline="0" dirty="0" smtClean="0"/>
                        <a:t> bříza</a:t>
                      </a:r>
                      <a:endParaRPr lang="cs-CZ" dirty="0" smtClean="0"/>
                    </a:p>
                    <a:p>
                      <a:r>
                        <a:rPr lang="cs-CZ" dirty="0" smtClean="0"/>
                        <a:t>          </a:t>
                      </a:r>
                      <a:r>
                        <a:rPr lang="cs-CZ" sz="2400" dirty="0" smtClean="0"/>
                        <a:t>b/</a:t>
                      </a:r>
                      <a:r>
                        <a:rPr lang="cs-CZ" sz="2400" baseline="0" dirty="0" smtClean="0"/>
                        <a:t> smrk</a:t>
                      </a:r>
                      <a:endParaRPr lang="cs-CZ" dirty="0" smtClean="0"/>
                    </a:p>
                    <a:p>
                      <a:r>
                        <a:rPr lang="cs-CZ" dirty="0" smtClean="0"/>
                        <a:t>           </a:t>
                      </a:r>
                      <a:r>
                        <a:rPr lang="cs-CZ" sz="2400" dirty="0" smtClean="0"/>
                        <a:t>c/ dub</a:t>
                      </a:r>
                      <a:endParaRPr lang="cs-CZ" dirty="0" smtClean="0"/>
                    </a:p>
                    <a:p>
                      <a:endParaRPr lang="cs-CZ" dirty="0" smtClean="0"/>
                    </a:p>
                  </a:txBody>
                  <a:tcPr/>
                </a:tc>
              </a:tr>
              <a:tr h="574986">
                <a:tc>
                  <a:txBody>
                    <a:bodyPr/>
                    <a:lstStyle/>
                    <a:p>
                      <a:pPr marL="457200" indent="-457200">
                        <a:buAutoNum type="arabicPeriod" startAt="3"/>
                      </a:pPr>
                      <a:r>
                        <a:rPr lang="cs-CZ" sz="2400" dirty="0" smtClean="0"/>
                        <a:t>MYSLÍM SI ČÍSLO. KDYŽ K NĚMU PŘIČTU 4 A ODEČTU 6,</a:t>
                      </a:r>
                    </a:p>
                    <a:p>
                      <a:r>
                        <a:rPr lang="cs-CZ" sz="2400" dirty="0" smtClean="0"/>
                        <a:t>       DOSTANU 8. JAKÉ ČÍSLO SI MYSLÍM? </a:t>
                      </a:r>
                    </a:p>
                    <a:p>
                      <a:r>
                        <a:rPr lang="cs-CZ" sz="2400" dirty="0" smtClean="0"/>
                        <a:t>        a/ 10                     b/ 12                       c/ 8</a:t>
                      </a:r>
                    </a:p>
                    <a:p>
                      <a:endParaRPr lang="cs-CZ" dirty="0" smtClean="0"/>
                    </a:p>
                  </a:txBody>
                  <a:tcPr/>
                </a:tc>
              </a:tr>
              <a:tr h="574986">
                <a:tc>
                  <a:txBody>
                    <a:bodyPr/>
                    <a:lstStyle/>
                    <a:p>
                      <a:r>
                        <a:rPr lang="cs-CZ" sz="2400" dirty="0" smtClean="0"/>
                        <a:t>4.   PTÁCI</a:t>
                      </a:r>
                      <a:r>
                        <a:rPr lang="cs-CZ" sz="2400" baseline="0" dirty="0" smtClean="0"/>
                        <a:t> NA  OBRÁZKU JSOU</a:t>
                      </a:r>
                      <a:endParaRPr lang="cs-CZ" sz="2400" dirty="0" smtClean="0"/>
                    </a:p>
                    <a:p>
                      <a:r>
                        <a:rPr lang="cs-CZ" dirty="0" smtClean="0"/>
                        <a:t>          </a:t>
                      </a:r>
                      <a:r>
                        <a:rPr lang="cs-CZ" sz="2400" dirty="0" smtClean="0"/>
                        <a:t>a/ sova a poštolka</a:t>
                      </a:r>
                      <a:endParaRPr lang="cs-CZ" dirty="0" smtClean="0"/>
                    </a:p>
                    <a:p>
                      <a:r>
                        <a:rPr lang="cs-CZ" dirty="0" smtClean="0"/>
                        <a:t>          </a:t>
                      </a:r>
                      <a:r>
                        <a:rPr lang="cs-CZ" sz="2400" dirty="0" smtClean="0"/>
                        <a:t>b/ sova a káně</a:t>
                      </a:r>
                    </a:p>
                    <a:p>
                      <a:r>
                        <a:rPr lang="cs-CZ" sz="2400" dirty="0" smtClean="0"/>
                        <a:t>        c/ poštolka a datel</a:t>
                      </a:r>
                      <a:endParaRPr lang="cs-CZ" dirty="0" smtClean="0"/>
                    </a:p>
                  </a:txBody>
                  <a:tcPr/>
                </a:tc>
              </a:tr>
            </a:tbl>
          </a:graphicData>
        </a:graphic>
      </p:graphicFrame>
    </p:spTree>
    <p:extLst>
      <p:ext uri="{BB962C8B-B14F-4D97-AF65-F5344CB8AC3E}">
        <p14:creationId xmlns:p14="http://schemas.microsoft.com/office/powerpoint/2010/main" val="4412517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ka 1"/>
          <p:cNvGraphicFramePr>
            <a:graphicFrameLocks noGrp="1"/>
          </p:cNvGraphicFramePr>
          <p:nvPr>
            <p:extLst>
              <p:ext uri="{D42A27DB-BD31-4B8C-83A1-F6EECF244321}">
                <p14:modId xmlns:p14="http://schemas.microsoft.com/office/powerpoint/2010/main" val="3813401083"/>
              </p:ext>
            </p:extLst>
          </p:nvPr>
        </p:nvGraphicFramePr>
        <p:xfrm>
          <a:off x="0" y="0"/>
          <a:ext cx="9144000" cy="6858000"/>
        </p:xfrm>
        <a:graphic>
          <a:graphicData uri="http://schemas.openxmlformats.org/drawingml/2006/table">
            <a:tbl>
              <a:tblPr bandRow="1">
                <a:tableStyleId>{5C22544A-7EE6-4342-B048-85BDC9FD1C3A}</a:tableStyleId>
              </a:tblPr>
              <a:tblGrid>
                <a:gridCol w="9144000"/>
              </a:tblGrid>
              <a:tr h="1714500">
                <a:tc>
                  <a:txBody>
                    <a:bodyPr/>
                    <a:lstStyle/>
                    <a:p>
                      <a:r>
                        <a:rPr lang="cs-CZ" sz="2400" dirty="0" smtClean="0"/>
                        <a:t>5. HORA MAŘENKA JE NEJVYŠŠÍ KOPEC NAŠEHO REGIONU.</a:t>
                      </a:r>
                    </a:p>
                    <a:p>
                      <a:r>
                        <a:rPr lang="cs-CZ" sz="2400" dirty="0" smtClean="0"/>
                        <a:t>     MĚŘÍ     </a:t>
                      </a:r>
                    </a:p>
                    <a:p>
                      <a:r>
                        <a:rPr lang="cs-CZ" sz="2400" dirty="0" smtClean="0"/>
                        <a:t>     a/ 1602 m     b/ 731 m     c/ 711 m</a:t>
                      </a:r>
                      <a:endParaRPr lang="cs-CZ" sz="2400" dirty="0"/>
                    </a:p>
                  </a:txBody>
                  <a:tcPr/>
                </a:tc>
              </a:tr>
              <a:tr h="1714500">
                <a:tc>
                  <a:txBody>
                    <a:bodyPr/>
                    <a:lstStyle/>
                    <a:p>
                      <a:r>
                        <a:rPr lang="cs-CZ" sz="2400" dirty="0" smtClean="0"/>
                        <a:t>6. JEŽEK</a:t>
                      </a:r>
                      <a:r>
                        <a:rPr lang="cs-CZ" sz="2400" baseline="0" dirty="0" smtClean="0"/>
                        <a:t> ZÁPADNÍ SE V ZIMĚ</a:t>
                      </a:r>
                    </a:p>
                    <a:p>
                      <a:r>
                        <a:rPr lang="cs-CZ" sz="2400" baseline="0" dirty="0" smtClean="0"/>
                        <a:t>     a/ nudí</a:t>
                      </a:r>
                    </a:p>
                    <a:p>
                      <a:r>
                        <a:rPr lang="cs-CZ" sz="2400" baseline="0" dirty="0" smtClean="0"/>
                        <a:t>     b/ ukládá ke spánku</a:t>
                      </a:r>
                    </a:p>
                    <a:p>
                      <a:r>
                        <a:rPr lang="cs-CZ" sz="2400" baseline="0" dirty="0" smtClean="0"/>
                        <a:t>     c/ stěhuje do teplejších oblastí</a:t>
                      </a:r>
                      <a:endParaRPr lang="cs-CZ" sz="2400" dirty="0"/>
                    </a:p>
                  </a:txBody>
                  <a:tcPr/>
                </a:tc>
              </a:tr>
              <a:tr h="1714500">
                <a:tc>
                  <a:txBody>
                    <a:bodyPr/>
                    <a:lstStyle/>
                    <a:p>
                      <a:r>
                        <a:rPr lang="cs-CZ" dirty="0" smtClean="0"/>
                        <a:t> </a:t>
                      </a:r>
                      <a:r>
                        <a:rPr lang="cs-CZ" sz="2400" dirty="0" smtClean="0"/>
                        <a:t>7. ŘÍČKA BIHANKA SE VLÉVÁ DO</a:t>
                      </a:r>
                    </a:p>
                    <a:p>
                      <a:r>
                        <a:rPr lang="cs-CZ" sz="2400" dirty="0" smtClean="0"/>
                        <a:t>     a/ Vltavy</a:t>
                      </a:r>
                    </a:p>
                    <a:p>
                      <a:r>
                        <a:rPr lang="cs-CZ" sz="2400" dirty="0" smtClean="0"/>
                        <a:t>     b/ Dyje</a:t>
                      </a:r>
                    </a:p>
                    <a:p>
                      <a:r>
                        <a:rPr lang="cs-CZ" sz="2400" baseline="0" dirty="0" smtClean="0"/>
                        <a:t>     c/ </a:t>
                      </a:r>
                      <a:r>
                        <a:rPr lang="cs-CZ" sz="2400" dirty="0" smtClean="0"/>
                        <a:t> Želetavky</a:t>
                      </a:r>
                      <a:endParaRPr lang="cs-CZ" dirty="0"/>
                    </a:p>
                  </a:txBody>
                  <a:tcPr/>
                </a:tc>
              </a:tr>
              <a:tr h="1714500">
                <a:tc>
                  <a:txBody>
                    <a:bodyPr/>
                    <a:lstStyle/>
                    <a:p>
                      <a:r>
                        <a:rPr lang="cs-CZ" sz="2400" dirty="0" smtClean="0"/>
                        <a:t>8. MEDVĚDI V TÉTO PŘÍRODĚ</a:t>
                      </a:r>
                    </a:p>
                    <a:p>
                      <a:r>
                        <a:rPr lang="cs-CZ" sz="2400" dirty="0" smtClean="0"/>
                        <a:t>     a/ nežijí</a:t>
                      </a:r>
                    </a:p>
                    <a:p>
                      <a:r>
                        <a:rPr lang="cs-CZ" sz="2400" dirty="0" smtClean="0"/>
                        <a:t>     b/</a:t>
                      </a:r>
                      <a:r>
                        <a:rPr lang="cs-CZ" sz="2400" baseline="0" dirty="0" smtClean="0"/>
                        <a:t> žijí</a:t>
                      </a:r>
                    </a:p>
                    <a:p>
                      <a:r>
                        <a:rPr lang="cs-CZ" sz="2400" baseline="0" dirty="0" smtClean="0"/>
                        <a:t>     c/ občas se tu vyskytují </a:t>
                      </a:r>
                      <a:endParaRPr lang="cs-CZ" sz="2400" dirty="0"/>
                    </a:p>
                  </a:txBody>
                  <a:tcPr/>
                </a:tc>
              </a:tr>
            </a:tbl>
          </a:graphicData>
        </a:graphic>
      </p:graphicFrame>
    </p:spTree>
    <p:extLst>
      <p:ext uri="{BB962C8B-B14F-4D97-AF65-F5344CB8AC3E}">
        <p14:creationId xmlns:p14="http://schemas.microsoft.com/office/powerpoint/2010/main" val="41816406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ka 1"/>
          <p:cNvGraphicFramePr>
            <a:graphicFrameLocks noGrp="1"/>
          </p:cNvGraphicFramePr>
          <p:nvPr>
            <p:extLst>
              <p:ext uri="{D42A27DB-BD31-4B8C-83A1-F6EECF244321}">
                <p14:modId xmlns:p14="http://schemas.microsoft.com/office/powerpoint/2010/main" val="1041109024"/>
              </p:ext>
            </p:extLst>
          </p:nvPr>
        </p:nvGraphicFramePr>
        <p:xfrm>
          <a:off x="0" y="-243408"/>
          <a:ext cx="9180514" cy="7807344"/>
        </p:xfrm>
        <a:graphic>
          <a:graphicData uri="http://schemas.openxmlformats.org/drawingml/2006/table">
            <a:tbl>
              <a:tblPr bandRow="1">
                <a:tableStyleId>{08FB837D-C827-4EFA-A057-4D05807E0F7C}</a:tableStyleId>
              </a:tblPr>
              <a:tblGrid>
                <a:gridCol w="2607646"/>
                <a:gridCol w="1095478"/>
                <a:gridCol w="1095478"/>
                <a:gridCol w="1095478"/>
                <a:gridCol w="1095478"/>
                <a:gridCol w="1095478"/>
                <a:gridCol w="1095478"/>
              </a:tblGrid>
              <a:tr h="682625">
                <a:tc>
                  <a:txBody>
                    <a:bodyPr/>
                    <a:lstStyle/>
                    <a:p>
                      <a:r>
                        <a:rPr lang="cs-CZ" sz="2400" dirty="0" smtClean="0"/>
                        <a:t>TÝMY</a:t>
                      </a:r>
                      <a:endParaRPr lang="cs-CZ" sz="2400" dirty="0"/>
                    </a:p>
                  </a:txBody>
                  <a:tcPr/>
                </a:tc>
                <a:tc>
                  <a:txBody>
                    <a:bodyPr/>
                    <a:lstStyle/>
                    <a:p>
                      <a:r>
                        <a:rPr lang="cs-CZ" sz="2000" dirty="0" smtClean="0"/>
                        <a:t>START.</a:t>
                      </a:r>
                    </a:p>
                    <a:p>
                      <a:r>
                        <a:rPr lang="cs-CZ" sz="2000" dirty="0" smtClean="0"/>
                        <a:t>ČÍSLO</a:t>
                      </a:r>
                      <a:endParaRPr lang="cs-CZ" sz="2000" dirty="0"/>
                    </a:p>
                  </a:txBody>
                  <a:tcPr/>
                </a:tc>
                <a:tc>
                  <a:txBody>
                    <a:bodyPr/>
                    <a:lstStyle/>
                    <a:p>
                      <a:r>
                        <a:rPr lang="cs-CZ" sz="2000" dirty="0" smtClean="0"/>
                        <a:t>START</a:t>
                      </a:r>
                    </a:p>
                    <a:p>
                      <a:r>
                        <a:rPr lang="cs-CZ" dirty="0" smtClean="0"/>
                        <a:t>/ČAS/</a:t>
                      </a:r>
                    </a:p>
                    <a:p>
                      <a:endParaRPr lang="cs-CZ" dirty="0" smtClean="0"/>
                    </a:p>
                    <a:p>
                      <a:endParaRPr lang="cs-CZ" dirty="0" smtClean="0"/>
                    </a:p>
                    <a:p>
                      <a:endParaRPr lang="cs-CZ" dirty="0"/>
                    </a:p>
                  </a:txBody>
                  <a:tcPr/>
                </a:tc>
                <a:tc>
                  <a:txBody>
                    <a:bodyPr/>
                    <a:lstStyle/>
                    <a:p>
                      <a:r>
                        <a:rPr lang="cs-CZ" sz="2000" dirty="0" smtClean="0"/>
                        <a:t>CÍL</a:t>
                      </a:r>
                      <a:r>
                        <a:rPr lang="cs-CZ" sz="2000" baseline="0" dirty="0" smtClean="0"/>
                        <a:t> /ČAS/</a:t>
                      </a:r>
                      <a:endParaRPr lang="cs-CZ" sz="2000" dirty="0"/>
                    </a:p>
                  </a:txBody>
                  <a:tcPr/>
                </a:tc>
                <a:tc>
                  <a:txBody>
                    <a:bodyPr/>
                    <a:lstStyle/>
                    <a:p>
                      <a:r>
                        <a:rPr lang="cs-CZ" sz="2000" dirty="0" smtClean="0"/>
                        <a:t>BONUS</a:t>
                      </a:r>
                    </a:p>
                  </a:txBody>
                  <a:tcPr/>
                </a:tc>
                <a:tc>
                  <a:txBody>
                    <a:bodyPr/>
                    <a:lstStyle/>
                    <a:p>
                      <a:r>
                        <a:rPr lang="cs-CZ" sz="2000" dirty="0" smtClean="0"/>
                        <a:t>VÝSLE-DNÝ</a:t>
                      </a:r>
                    </a:p>
                    <a:p>
                      <a:r>
                        <a:rPr lang="cs-CZ" sz="2000" dirty="0" smtClean="0"/>
                        <a:t>ČAS</a:t>
                      </a:r>
                      <a:endParaRPr lang="cs-CZ" sz="2000" dirty="0"/>
                    </a:p>
                  </a:txBody>
                  <a:tcPr/>
                </a:tc>
                <a:tc>
                  <a:txBody>
                    <a:bodyPr/>
                    <a:lstStyle/>
                    <a:p>
                      <a:r>
                        <a:rPr lang="cs-CZ" sz="2000" dirty="0" smtClean="0"/>
                        <a:t>UMÍ</a:t>
                      </a:r>
                      <a:r>
                        <a:rPr lang="cs-CZ" sz="2000" baseline="0" dirty="0" smtClean="0"/>
                        <a:t>-</a:t>
                      </a:r>
                    </a:p>
                    <a:p>
                      <a:r>
                        <a:rPr lang="cs-CZ" sz="2000" baseline="0" dirty="0" smtClean="0"/>
                        <a:t>STĚNÍ</a:t>
                      </a:r>
                      <a:endParaRPr lang="cs-CZ" sz="2000" dirty="0"/>
                    </a:p>
                  </a:txBody>
                  <a:tcPr/>
                </a:tc>
              </a:tr>
              <a:tr h="682625">
                <a:tc>
                  <a:txBody>
                    <a:bodyPr/>
                    <a:lstStyle/>
                    <a:p>
                      <a:r>
                        <a:rPr lang="cs-CZ" sz="2000" dirty="0" smtClean="0"/>
                        <a:t>1.:</a:t>
                      </a:r>
                      <a:endParaRPr lang="cs-CZ" sz="2000" dirty="0"/>
                    </a:p>
                  </a:txBody>
                  <a:tcPr/>
                </a:tc>
                <a:tc>
                  <a:txBody>
                    <a:bodyPr/>
                    <a:lstStyle/>
                    <a:p>
                      <a:endParaRPr lang="cs-CZ"/>
                    </a:p>
                  </a:txBody>
                  <a:tcPr/>
                </a:tc>
                <a:tc>
                  <a:txBody>
                    <a:bodyPr/>
                    <a:lstStyle/>
                    <a:p>
                      <a:endParaRPr lang="cs-CZ"/>
                    </a:p>
                  </a:txBody>
                  <a:tcPr/>
                </a:tc>
                <a:tc>
                  <a:txBody>
                    <a:bodyPr/>
                    <a:lstStyle/>
                    <a:p>
                      <a:endParaRPr lang="cs-CZ" dirty="0" smtClean="0"/>
                    </a:p>
                    <a:p>
                      <a:endParaRPr lang="cs-CZ" dirty="0" smtClean="0"/>
                    </a:p>
                    <a:p>
                      <a:endParaRPr lang="cs-CZ" dirty="0"/>
                    </a:p>
                  </a:txBody>
                  <a:tcPr/>
                </a:tc>
                <a:tc>
                  <a:txBody>
                    <a:bodyPr/>
                    <a:lstStyle/>
                    <a:p>
                      <a:endParaRPr lang="cs-CZ"/>
                    </a:p>
                  </a:txBody>
                  <a:tcPr/>
                </a:tc>
                <a:tc>
                  <a:txBody>
                    <a:bodyPr/>
                    <a:lstStyle/>
                    <a:p>
                      <a:endParaRPr lang="cs-CZ"/>
                    </a:p>
                  </a:txBody>
                  <a:tcPr/>
                </a:tc>
                <a:tc>
                  <a:txBody>
                    <a:bodyPr/>
                    <a:lstStyle/>
                    <a:p>
                      <a:endParaRPr lang="cs-CZ" dirty="0"/>
                    </a:p>
                  </a:txBody>
                  <a:tcPr/>
                </a:tc>
              </a:tr>
              <a:tr h="682625">
                <a:tc>
                  <a:txBody>
                    <a:bodyPr/>
                    <a:lstStyle/>
                    <a:p>
                      <a:r>
                        <a:rPr lang="cs-CZ" dirty="0" smtClean="0"/>
                        <a:t>2.:</a:t>
                      </a:r>
                      <a:endParaRPr lang="cs-CZ" dirty="0"/>
                    </a:p>
                  </a:txBody>
                  <a:tcPr/>
                </a:tc>
                <a:tc>
                  <a:txBody>
                    <a:bodyPr/>
                    <a:lstStyle/>
                    <a:p>
                      <a:endParaRPr lang="cs-CZ"/>
                    </a:p>
                  </a:txBody>
                  <a:tcPr/>
                </a:tc>
                <a:tc>
                  <a:txBody>
                    <a:bodyPr/>
                    <a:lstStyle/>
                    <a:p>
                      <a:endParaRPr lang="cs-CZ"/>
                    </a:p>
                  </a:txBody>
                  <a:tcPr/>
                </a:tc>
                <a:tc>
                  <a:txBody>
                    <a:bodyPr/>
                    <a:lstStyle/>
                    <a:p>
                      <a:endParaRPr lang="cs-CZ" dirty="0" smtClean="0"/>
                    </a:p>
                    <a:p>
                      <a:endParaRPr lang="cs-CZ" dirty="0" smtClean="0"/>
                    </a:p>
                    <a:p>
                      <a:endParaRPr lang="cs-CZ" dirty="0"/>
                    </a:p>
                  </a:txBody>
                  <a:tcPr/>
                </a:tc>
                <a:tc>
                  <a:txBody>
                    <a:bodyPr/>
                    <a:lstStyle/>
                    <a:p>
                      <a:endParaRPr lang="cs-CZ"/>
                    </a:p>
                  </a:txBody>
                  <a:tcPr/>
                </a:tc>
                <a:tc>
                  <a:txBody>
                    <a:bodyPr/>
                    <a:lstStyle/>
                    <a:p>
                      <a:endParaRPr lang="cs-CZ"/>
                    </a:p>
                  </a:txBody>
                  <a:tcPr/>
                </a:tc>
                <a:tc>
                  <a:txBody>
                    <a:bodyPr/>
                    <a:lstStyle/>
                    <a:p>
                      <a:endParaRPr lang="cs-CZ"/>
                    </a:p>
                  </a:txBody>
                  <a:tcPr/>
                </a:tc>
              </a:tr>
              <a:tr h="682625">
                <a:tc>
                  <a:txBody>
                    <a:bodyPr/>
                    <a:lstStyle/>
                    <a:p>
                      <a:r>
                        <a:rPr lang="cs-CZ" dirty="0" smtClean="0"/>
                        <a:t>3.:</a:t>
                      </a:r>
                      <a:endParaRPr lang="cs-CZ" dirty="0"/>
                    </a:p>
                  </a:txBody>
                  <a:tcPr/>
                </a:tc>
                <a:tc>
                  <a:txBody>
                    <a:bodyPr/>
                    <a:lstStyle/>
                    <a:p>
                      <a:endParaRPr lang="cs-CZ"/>
                    </a:p>
                  </a:txBody>
                  <a:tcPr/>
                </a:tc>
                <a:tc>
                  <a:txBody>
                    <a:bodyPr/>
                    <a:lstStyle/>
                    <a:p>
                      <a:endParaRPr lang="cs-CZ"/>
                    </a:p>
                  </a:txBody>
                  <a:tcPr/>
                </a:tc>
                <a:tc>
                  <a:txBody>
                    <a:bodyPr/>
                    <a:lstStyle/>
                    <a:p>
                      <a:endParaRPr lang="cs-CZ" dirty="0" smtClean="0"/>
                    </a:p>
                    <a:p>
                      <a:endParaRPr lang="cs-CZ" dirty="0" smtClean="0"/>
                    </a:p>
                    <a:p>
                      <a:endParaRPr lang="cs-CZ" dirty="0"/>
                    </a:p>
                  </a:txBody>
                  <a:tcPr/>
                </a:tc>
                <a:tc>
                  <a:txBody>
                    <a:bodyPr/>
                    <a:lstStyle/>
                    <a:p>
                      <a:endParaRPr lang="cs-CZ"/>
                    </a:p>
                  </a:txBody>
                  <a:tcPr/>
                </a:tc>
                <a:tc>
                  <a:txBody>
                    <a:bodyPr/>
                    <a:lstStyle/>
                    <a:p>
                      <a:endParaRPr lang="cs-CZ"/>
                    </a:p>
                  </a:txBody>
                  <a:tcPr/>
                </a:tc>
                <a:tc>
                  <a:txBody>
                    <a:bodyPr/>
                    <a:lstStyle/>
                    <a:p>
                      <a:endParaRPr lang="cs-CZ"/>
                    </a:p>
                  </a:txBody>
                  <a:tcPr/>
                </a:tc>
              </a:tr>
              <a:tr h="682625">
                <a:tc>
                  <a:txBody>
                    <a:bodyPr/>
                    <a:lstStyle/>
                    <a:p>
                      <a:r>
                        <a:rPr lang="cs-CZ" dirty="0" smtClean="0"/>
                        <a:t>4.:</a:t>
                      </a:r>
                      <a:endParaRPr lang="cs-CZ" dirty="0"/>
                    </a:p>
                  </a:txBody>
                  <a:tcPr/>
                </a:tc>
                <a:tc>
                  <a:txBody>
                    <a:bodyPr/>
                    <a:lstStyle/>
                    <a:p>
                      <a:endParaRPr lang="cs-CZ"/>
                    </a:p>
                  </a:txBody>
                  <a:tcPr/>
                </a:tc>
                <a:tc>
                  <a:txBody>
                    <a:bodyPr/>
                    <a:lstStyle/>
                    <a:p>
                      <a:endParaRPr lang="cs-CZ"/>
                    </a:p>
                  </a:txBody>
                  <a:tcPr/>
                </a:tc>
                <a:tc>
                  <a:txBody>
                    <a:bodyPr/>
                    <a:lstStyle/>
                    <a:p>
                      <a:endParaRPr lang="cs-CZ" dirty="0" smtClean="0"/>
                    </a:p>
                    <a:p>
                      <a:endParaRPr lang="cs-CZ" dirty="0" smtClean="0"/>
                    </a:p>
                    <a:p>
                      <a:endParaRPr lang="cs-CZ" dirty="0"/>
                    </a:p>
                  </a:txBody>
                  <a:tcPr/>
                </a:tc>
                <a:tc>
                  <a:txBody>
                    <a:bodyPr/>
                    <a:lstStyle/>
                    <a:p>
                      <a:endParaRPr lang="cs-CZ"/>
                    </a:p>
                  </a:txBody>
                  <a:tcPr/>
                </a:tc>
                <a:tc>
                  <a:txBody>
                    <a:bodyPr/>
                    <a:lstStyle/>
                    <a:p>
                      <a:endParaRPr lang="cs-CZ"/>
                    </a:p>
                  </a:txBody>
                  <a:tcPr/>
                </a:tc>
                <a:tc>
                  <a:txBody>
                    <a:bodyPr/>
                    <a:lstStyle/>
                    <a:p>
                      <a:endParaRPr lang="cs-CZ"/>
                    </a:p>
                  </a:txBody>
                  <a:tcPr/>
                </a:tc>
              </a:tr>
              <a:tr h="682625">
                <a:tc>
                  <a:txBody>
                    <a:bodyPr/>
                    <a:lstStyle/>
                    <a:p>
                      <a:r>
                        <a:rPr lang="cs-CZ" dirty="0" smtClean="0"/>
                        <a:t>5.:</a:t>
                      </a:r>
                      <a:endParaRPr lang="cs-CZ" dirty="0"/>
                    </a:p>
                  </a:txBody>
                  <a:tcPr/>
                </a:tc>
                <a:tc>
                  <a:txBody>
                    <a:bodyPr/>
                    <a:lstStyle/>
                    <a:p>
                      <a:endParaRPr lang="cs-CZ"/>
                    </a:p>
                  </a:txBody>
                  <a:tcPr/>
                </a:tc>
                <a:tc>
                  <a:txBody>
                    <a:bodyPr/>
                    <a:lstStyle/>
                    <a:p>
                      <a:endParaRPr lang="cs-CZ"/>
                    </a:p>
                  </a:txBody>
                  <a:tcPr/>
                </a:tc>
                <a:tc>
                  <a:txBody>
                    <a:bodyPr/>
                    <a:lstStyle/>
                    <a:p>
                      <a:endParaRPr lang="cs-CZ" dirty="0" smtClean="0"/>
                    </a:p>
                    <a:p>
                      <a:endParaRPr lang="cs-CZ" dirty="0" smtClean="0"/>
                    </a:p>
                    <a:p>
                      <a:endParaRPr lang="cs-CZ" dirty="0"/>
                    </a:p>
                  </a:txBody>
                  <a:tcPr/>
                </a:tc>
                <a:tc>
                  <a:txBody>
                    <a:bodyPr/>
                    <a:lstStyle/>
                    <a:p>
                      <a:endParaRPr lang="cs-CZ"/>
                    </a:p>
                  </a:txBody>
                  <a:tcPr/>
                </a:tc>
                <a:tc>
                  <a:txBody>
                    <a:bodyPr/>
                    <a:lstStyle/>
                    <a:p>
                      <a:endParaRPr lang="cs-CZ"/>
                    </a:p>
                  </a:txBody>
                  <a:tcPr/>
                </a:tc>
                <a:tc>
                  <a:txBody>
                    <a:bodyPr/>
                    <a:lstStyle/>
                    <a:p>
                      <a:endParaRPr lang="cs-CZ"/>
                    </a:p>
                  </a:txBody>
                  <a:tcPr/>
                </a:tc>
              </a:tr>
              <a:tr h="682625">
                <a:tc>
                  <a:txBody>
                    <a:bodyPr/>
                    <a:lstStyle/>
                    <a:p>
                      <a:r>
                        <a:rPr lang="cs-CZ" dirty="0" smtClean="0"/>
                        <a:t>6.:</a:t>
                      </a:r>
                      <a:endParaRPr lang="cs-CZ" dirty="0"/>
                    </a:p>
                  </a:txBody>
                  <a:tcPr/>
                </a:tc>
                <a:tc>
                  <a:txBody>
                    <a:bodyPr/>
                    <a:lstStyle/>
                    <a:p>
                      <a:endParaRPr lang="cs-CZ"/>
                    </a:p>
                  </a:txBody>
                  <a:tcPr/>
                </a:tc>
                <a:tc>
                  <a:txBody>
                    <a:bodyPr/>
                    <a:lstStyle/>
                    <a:p>
                      <a:endParaRPr lang="cs-CZ"/>
                    </a:p>
                  </a:txBody>
                  <a:tcPr/>
                </a:tc>
                <a:tc>
                  <a:txBody>
                    <a:bodyPr/>
                    <a:lstStyle/>
                    <a:p>
                      <a:endParaRPr lang="cs-CZ" dirty="0" smtClean="0"/>
                    </a:p>
                    <a:p>
                      <a:endParaRPr lang="cs-CZ" dirty="0" smtClean="0"/>
                    </a:p>
                    <a:p>
                      <a:endParaRPr lang="cs-CZ" dirty="0"/>
                    </a:p>
                  </a:txBody>
                  <a:tcPr/>
                </a:tc>
                <a:tc>
                  <a:txBody>
                    <a:bodyPr/>
                    <a:lstStyle/>
                    <a:p>
                      <a:endParaRPr lang="cs-CZ"/>
                    </a:p>
                  </a:txBody>
                  <a:tcPr/>
                </a:tc>
                <a:tc>
                  <a:txBody>
                    <a:bodyPr/>
                    <a:lstStyle/>
                    <a:p>
                      <a:endParaRPr lang="cs-CZ"/>
                    </a:p>
                  </a:txBody>
                  <a:tcPr/>
                </a:tc>
                <a:tc>
                  <a:txBody>
                    <a:bodyPr/>
                    <a:lstStyle/>
                    <a:p>
                      <a:endParaRPr lang="cs-CZ"/>
                    </a:p>
                  </a:txBody>
                  <a:tcPr/>
                </a:tc>
              </a:tr>
              <a:tr h="827424">
                <a:tc>
                  <a:txBody>
                    <a:bodyPr/>
                    <a:lstStyle/>
                    <a:p>
                      <a:r>
                        <a:rPr lang="cs-CZ" dirty="0" smtClean="0"/>
                        <a:t>7.:</a:t>
                      </a:r>
                      <a:endParaRPr lang="cs-CZ" dirty="0"/>
                    </a:p>
                  </a:txBody>
                  <a:tcPr/>
                </a:tc>
                <a:tc>
                  <a:txBody>
                    <a:bodyPr/>
                    <a:lstStyle/>
                    <a:p>
                      <a:endParaRPr lang="cs-CZ"/>
                    </a:p>
                  </a:txBody>
                  <a:tcPr/>
                </a:tc>
                <a:tc>
                  <a:txBody>
                    <a:bodyPr/>
                    <a:lstStyle/>
                    <a:p>
                      <a:endParaRPr lang="cs-CZ" dirty="0"/>
                    </a:p>
                  </a:txBody>
                  <a:tcPr/>
                </a:tc>
                <a:tc>
                  <a:txBody>
                    <a:bodyPr/>
                    <a:lstStyle/>
                    <a:p>
                      <a:endParaRPr lang="cs-CZ"/>
                    </a:p>
                  </a:txBody>
                  <a:tcPr/>
                </a:tc>
                <a:tc>
                  <a:txBody>
                    <a:bodyPr/>
                    <a:lstStyle/>
                    <a:p>
                      <a:endParaRPr lang="cs-CZ"/>
                    </a:p>
                  </a:txBody>
                  <a:tcPr/>
                </a:tc>
                <a:tc>
                  <a:txBody>
                    <a:bodyPr/>
                    <a:lstStyle/>
                    <a:p>
                      <a:endParaRPr lang="cs-CZ"/>
                    </a:p>
                  </a:txBody>
                  <a:tcPr/>
                </a:tc>
                <a:tc>
                  <a:txBody>
                    <a:bodyPr/>
                    <a:lstStyle/>
                    <a:p>
                      <a:endParaRPr lang="cs-CZ" dirty="0"/>
                    </a:p>
                  </a:txBody>
                  <a:tcPr/>
                </a:tc>
              </a:tr>
            </a:tbl>
          </a:graphicData>
        </a:graphic>
      </p:graphicFrame>
    </p:spTree>
    <p:extLst>
      <p:ext uri="{BB962C8B-B14F-4D97-AF65-F5344CB8AC3E}">
        <p14:creationId xmlns:p14="http://schemas.microsoft.com/office/powerpoint/2010/main" val="123496185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dministrativní">
  <a:themeElements>
    <a:clrScheme name="Administrativní">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Administrativní">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dministrativní">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96</TotalTime>
  <Words>581</Words>
  <Application>Microsoft Office PowerPoint</Application>
  <PresentationFormat>Předvádění na obrazovce (4:3)</PresentationFormat>
  <Paragraphs>110</Paragraphs>
  <Slides>9</Slides>
  <Notes>0</Notes>
  <HiddenSlides>0</HiddenSlides>
  <MMClips>0</MMClips>
  <ScaleCrop>false</ScaleCrop>
  <HeadingPairs>
    <vt:vector size="4" baseType="variant">
      <vt:variant>
        <vt:lpstr>Motiv</vt:lpstr>
      </vt:variant>
      <vt:variant>
        <vt:i4>1</vt:i4>
      </vt:variant>
      <vt:variant>
        <vt:lpstr>Nadpisy snímků</vt:lpstr>
      </vt:variant>
      <vt:variant>
        <vt:i4>9</vt:i4>
      </vt:variant>
    </vt:vector>
  </HeadingPairs>
  <TitlesOfParts>
    <vt:vector size="10" baseType="lpstr">
      <vt:lpstr>Administrativní</vt:lpstr>
      <vt:lpstr>DEN ZEMĚ –orientační závod Autor: Mgr. Ivana Tesařová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DEN ZEMĚ –orientační závod Autor: Mgr. Ivana Tesařová </dc:title>
  <dc:creator>user01</dc:creator>
  <cp:lastModifiedBy>simkova</cp:lastModifiedBy>
  <cp:revision>12</cp:revision>
  <dcterms:created xsi:type="dcterms:W3CDTF">2013-04-06T08:51:30Z</dcterms:created>
  <dcterms:modified xsi:type="dcterms:W3CDTF">2013-11-21T12:07:49Z</dcterms:modified>
</cp:coreProperties>
</file>