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8458200" cy="1222375"/>
          </a:xfrm>
        </p:spPr>
        <p:txBody>
          <a:bodyPr/>
          <a:lstStyle/>
          <a:p>
            <a:r>
              <a:rPr lang="cs-CZ" dirty="0" smtClean="0"/>
              <a:t>Kdo je kdo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49080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69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421801"/>
              </p:ext>
            </p:extLst>
          </p:nvPr>
        </p:nvGraphicFramePr>
        <p:xfrm>
          <a:off x="755576" y="908718"/>
          <a:ext cx="7992888" cy="55048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96444"/>
                <a:gridCol w="3996444"/>
              </a:tblGrid>
              <a:tr h="1025521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</a:t>
                      </a:r>
                      <a:r>
                        <a:rPr lang="cs-CZ" baseline="0" dirty="0" smtClean="0"/>
                        <a:t>bsahuje pracovní listy, medailonky, hry a kvízové otázky k procvičení osobností českých dějin. </a:t>
                      </a:r>
                      <a:endParaRPr lang="cs-CZ" dirty="0"/>
                    </a:p>
                  </a:txBody>
                  <a:tcPr/>
                </a:tc>
              </a:tr>
              <a:tr h="594151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594151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594151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Rozeznává současné a minulé a orientuje se v hlavních reáliích minulosti. </a:t>
                      </a:r>
                      <a:endParaRPr lang="cs-CZ" dirty="0"/>
                    </a:p>
                  </a:txBody>
                  <a:tcPr/>
                </a:tc>
              </a:tr>
              <a:tr h="594151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594151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594151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DUM</a:t>
                      </a:r>
                      <a:endParaRPr lang="cs-CZ" dirty="0"/>
                    </a:p>
                  </a:txBody>
                  <a:tcPr/>
                </a:tc>
              </a:tr>
              <a:tr h="594151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29. 5. </a:t>
                      </a:r>
                      <a:r>
                        <a:rPr lang="cs-CZ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1052736"/>
            <a:ext cx="71282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ORIENTACE V OSOBNOSTECH ČESKÝCH DĚJIN - přehled </a:t>
            </a:r>
          </a:p>
          <a:p>
            <a:endParaRPr lang="cs-CZ" sz="2400" b="1" i="1" u="sng" dirty="0"/>
          </a:p>
          <a:p>
            <a:endParaRPr lang="cs-CZ" sz="2400" dirty="0"/>
          </a:p>
        </p:txBody>
      </p:sp>
      <p:sp>
        <p:nvSpPr>
          <p:cNvPr id="5" name="Ovál 4"/>
          <p:cNvSpPr/>
          <p:nvPr/>
        </p:nvSpPr>
        <p:spPr>
          <a:xfrm>
            <a:off x="3203848" y="3632448"/>
            <a:ext cx="3312368" cy="22539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smtClean="0">
                <a:solidFill>
                  <a:srgbClr val="FF0000"/>
                </a:solidFill>
              </a:rPr>
              <a:t>ZÁKLADNÍ</a:t>
            </a:r>
            <a:r>
              <a:rPr lang="cs-CZ" dirty="0" smtClean="0"/>
              <a:t> </a:t>
            </a:r>
            <a:r>
              <a:rPr lang="cs-CZ" sz="3200" dirty="0" smtClean="0">
                <a:solidFill>
                  <a:srgbClr val="FF0000"/>
                </a:solidFill>
              </a:rPr>
              <a:t>INFORMACE</a:t>
            </a:r>
            <a:endParaRPr lang="cs-CZ" sz="3200" dirty="0">
              <a:solidFill>
                <a:srgbClr val="FF0000"/>
              </a:solidFill>
            </a:endParaRPr>
          </a:p>
        </p:txBody>
      </p:sp>
      <p:sp>
        <p:nvSpPr>
          <p:cNvPr id="4" name="Ovál 3"/>
          <p:cNvSpPr/>
          <p:nvPr/>
        </p:nvSpPr>
        <p:spPr>
          <a:xfrm>
            <a:off x="827583" y="2420888"/>
            <a:ext cx="296218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smtClean="0">
                <a:solidFill>
                  <a:srgbClr val="FF0000"/>
                </a:solidFill>
              </a:rPr>
              <a:t>ZAŘAZENÍ</a:t>
            </a:r>
            <a:endParaRPr lang="cs-CZ" sz="3200" dirty="0">
              <a:solidFill>
                <a:srgbClr val="FF0000"/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5220072" y="2305971"/>
            <a:ext cx="2592288" cy="8601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smtClean="0">
                <a:solidFill>
                  <a:srgbClr val="FF0000"/>
                </a:solidFill>
              </a:rPr>
              <a:t>MINIKVÍZ</a:t>
            </a:r>
            <a:endParaRPr lang="cs-CZ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92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dorovný svitek 1"/>
          <p:cNvSpPr/>
          <p:nvPr/>
        </p:nvSpPr>
        <p:spPr>
          <a:xfrm>
            <a:off x="539552" y="404664"/>
            <a:ext cx="1800200" cy="1033272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SPISOVATELÉ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Svislý svitek 2"/>
          <p:cNvSpPr/>
          <p:nvPr/>
        </p:nvSpPr>
        <p:spPr>
          <a:xfrm>
            <a:off x="3995936" y="4973096"/>
            <a:ext cx="1249296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UMĚLCI</a:t>
            </a:r>
            <a:endParaRPr lang="cs-CZ" dirty="0"/>
          </a:p>
        </p:txBody>
      </p:sp>
      <p:sp>
        <p:nvSpPr>
          <p:cNvPr id="4" name="Vodorovný svitek 3"/>
          <p:cNvSpPr/>
          <p:nvPr/>
        </p:nvSpPr>
        <p:spPr>
          <a:xfrm>
            <a:off x="6516216" y="260648"/>
            <a:ext cx="1512168" cy="1033272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PANOVNÍCI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755575" y="1988840"/>
            <a:ext cx="7415813" cy="224676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cs-CZ" sz="2000" b="1" i="1" dirty="0" smtClean="0"/>
              <a:t>B. Němcová, J. K. Tyl, Karel IV., K. J. Erben, F. Škroup, J. Lucemburský,</a:t>
            </a:r>
          </a:p>
          <a:p>
            <a:r>
              <a:rPr lang="cs-CZ" sz="2000" b="1" i="1" dirty="0" smtClean="0"/>
              <a:t> </a:t>
            </a:r>
          </a:p>
          <a:p>
            <a:r>
              <a:rPr lang="cs-CZ" sz="2000" b="1" i="1" dirty="0" smtClean="0"/>
              <a:t>J. Dobrovský, F. Palacký, B. Smetana, J.J. Ryba, M. Terezie, J. Čapek, </a:t>
            </a:r>
          </a:p>
          <a:p>
            <a:endParaRPr lang="cs-CZ" sz="2000" b="1" i="1" dirty="0" smtClean="0"/>
          </a:p>
          <a:p>
            <a:pPr marL="457200" indent="-457200">
              <a:buAutoNum type="alphaUcPeriod"/>
            </a:pPr>
            <a:r>
              <a:rPr lang="cs-CZ" sz="2000" b="1" i="1" dirty="0" smtClean="0"/>
              <a:t>Dvořák, Josef II., A. Jirásek, H. Zmatlíková, Václav IV., Rudolf II., </a:t>
            </a:r>
          </a:p>
          <a:p>
            <a:pPr marL="457200" indent="-457200">
              <a:buAutoNum type="alphaUcPeriod"/>
            </a:pPr>
            <a:endParaRPr lang="cs-CZ" sz="2000" b="1" i="1" dirty="0" smtClean="0"/>
          </a:p>
          <a:p>
            <a:r>
              <a:rPr lang="cs-CZ" sz="2000" b="1" i="1" dirty="0" smtClean="0"/>
              <a:t>O. Sekora, …………………………………………………. / </a:t>
            </a:r>
            <a:r>
              <a:rPr lang="cs-CZ" sz="2000" i="1" dirty="0" smtClean="0"/>
              <a:t>možnost doplnění /</a:t>
            </a:r>
            <a:endParaRPr lang="cs-CZ" sz="2000" b="1" i="1" dirty="0"/>
          </a:p>
        </p:txBody>
      </p:sp>
    </p:spTree>
    <p:extLst>
      <p:ext uri="{BB962C8B-B14F-4D97-AF65-F5344CB8AC3E}">
        <p14:creationId xmlns:p14="http://schemas.microsoft.com/office/powerpoint/2010/main" val="243533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908720"/>
            <a:ext cx="7820602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CVIČENÍ</a:t>
            </a:r>
          </a:p>
          <a:p>
            <a:r>
              <a:rPr lang="cs-CZ" sz="2400" b="1" dirty="0" smtClean="0"/>
              <a:t>1./ Hbitě zařaď výše uvedené osobnosti do skupin.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Které dvě postavy bys mohl umístit do dvou oblastí?</a:t>
            </a:r>
          </a:p>
          <a:p>
            <a:endParaRPr lang="cs-CZ" sz="2400" b="1" dirty="0"/>
          </a:p>
          <a:p>
            <a:r>
              <a:rPr lang="cs-CZ" sz="2400" b="1" dirty="0" smtClean="0"/>
              <a:t>2./ Jak se všichni jmenují celým jménem – uveď jméno i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příjmení.</a:t>
            </a:r>
          </a:p>
          <a:p>
            <a:r>
              <a:rPr lang="cs-CZ" sz="2400" b="1" dirty="0" smtClean="0"/>
              <a:t>3./ Vylosuj si jedno jméno a zjisti, čím se tento muž / žena /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zasloužil o českou historii. Najdi portrét a zapiš stručně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to nejdůležitější. </a:t>
            </a:r>
          </a:p>
          <a:p>
            <a:r>
              <a:rPr lang="cs-CZ" sz="2400" b="1" dirty="0" smtClean="0"/>
              <a:t>4./ </a:t>
            </a:r>
            <a:r>
              <a:rPr lang="cs-CZ" sz="2400" b="1" i="1" dirty="0" smtClean="0"/>
              <a:t>KDO JE KDO – historické hádanky :</a:t>
            </a:r>
            <a:r>
              <a:rPr lang="cs-CZ" sz="2400" dirty="0" smtClean="0"/>
              <a:t> Hra spočívá v kladení </a:t>
            </a:r>
          </a:p>
          <a:p>
            <a:r>
              <a:rPr lang="cs-CZ" sz="2400" b="1" dirty="0" smtClean="0"/>
              <a:t>     </a:t>
            </a:r>
            <a:r>
              <a:rPr lang="cs-CZ" sz="2400" dirty="0" smtClean="0"/>
              <a:t>otázek na danou postavu. Je povoleno pět dotazů typu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</a:t>
            </a:r>
            <a:r>
              <a:rPr lang="cs-CZ" sz="2400" dirty="0" smtClean="0"/>
              <a:t>Byl to slavný malíř? Vyzdobil Národní divadlo? Apod.</a:t>
            </a:r>
            <a:endParaRPr lang="cs-CZ" sz="2400" b="1" dirty="0" smtClean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36568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764704"/>
            <a:ext cx="1919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u="sng" dirty="0" smtClean="0"/>
              <a:t>MINIKVÍZ na body</a:t>
            </a:r>
            <a:endParaRPr lang="cs-CZ" b="1" i="1" u="sng" dirty="0"/>
          </a:p>
        </p:txBody>
      </p:sp>
      <p:sp>
        <p:nvSpPr>
          <p:cNvPr id="3" name="TextovéPole 2"/>
          <p:cNvSpPr txBox="1"/>
          <p:nvPr/>
        </p:nvSpPr>
        <p:spPr>
          <a:xfrm>
            <a:off x="827584" y="1484784"/>
            <a:ext cx="439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1. Na obrázku je …………………………………………..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663998" y="63347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dirty="0" smtClean="0"/>
              <a:t>  http</a:t>
            </a:r>
            <a:r>
              <a:rPr lang="cs-CZ" sz="1000" dirty="0"/>
              <a:t>://</a:t>
            </a:r>
            <a:r>
              <a:rPr lang="cs-CZ" sz="1000" dirty="0" smtClean="0"/>
              <a:t>www.muzikus.cz/klasicka-hudba-jazz-clanky/Tajemstvi-Smetanovy-     nemoci~16~rijen~2009</a:t>
            </a:r>
            <a:r>
              <a:rPr lang="cs-CZ" dirty="0"/>
              <a:t>/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749517"/>
            <a:ext cx="15430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27584" y="2204864"/>
            <a:ext cx="68939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2. F. Škroup napsal hudbu/slova k písni Kde domov můj.</a:t>
            </a:r>
          </a:p>
          <a:p>
            <a:r>
              <a:rPr lang="cs-CZ" dirty="0" smtClean="0"/>
              <a:t>3. ……………………………………………………… byli současně spisovatelé i malíři.</a:t>
            </a:r>
          </a:p>
          <a:p>
            <a:r>
              <a:rPr lang="cs-CZ" dirty="0" smtClean="0"/>
              <a:t>4. Marie Terezie zavedla roku …………………… povinnou školní docházku.</a:t>
            </a:r>
          </a:p>
          <a:p>
            <a:r>
              <a:rPr lang="cs-CZ" dirty="0" smtClean="0"/>
              <a:t>5. 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4663998" y="5965447"/>
            <a:ext cx="35157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dirty="0" smtClean="0"/>
              <a:t>                                       http</a:t>
            </a:r>
            <a:r>
              <a:rPr lang="cs-CZ" sz="1000" dirty="0"/>
              <a:t>://www.quido.cz/osobnosti/karel.htm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140968"/>
            <a:ext cx="11334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2641635" y="3143448"/>
            <a:ext cx="47316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Tento portrét patří …………………………………………….</a:t>
            </a:r>
          </a:p>
          <a:p>
            <a:endParaRPr lang="cs-CZ" dirty="0"/>
          </a:p>
          <a:p>
            <a:r>
              <a:rPr lang="cs-CZ" dirty="0" smtClean="0"/>
              <a:t>6. Jeho otec byl ………………………………………………….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971600" y="44371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77440" y="4252446"/>
            <a:ext cx="74126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6. Knížku Honzíkova cesta ilustrovala ……………………………………………….</a:t>
            </a:r>
          </a:p>
          <a:p>
            <a:r>
              <a:rPr lang="cs-CZ" dirty="0" smtClean="0"/>
              <a:t>7. O spisovnou češtinu se nejvíc zasloužil …………………………………………</a:t>
            </a:r>
          </a:p>
          <a:p>
            <a:r>
              <a:rPr lang="cs-CZ" dirty="0" smtClean="0"/>
              <a:t>8. Den české státnosti slavíme ………………………………………………………….</a:t>
            </a:r>
          </a:p>
          <a:p>
            <a:r>
              <a:rPr lang="cs-CZ" dirty="0" smtClean="0"/>
              <a:t>9. Sbírku balad ………………………………. napsal K. J. Erben.</a:t>
            </a:r>
          </a:p>
          <a:p>
            <a:r>
              <a:rPr lang="cs-CZ" dirty="0" smtClean="0"/>
              <a:t>10. </a:t>
            </a:r>
            <a:r>
              <a:rPr lang="cs-CZ" b="1" dirty="0" smtClean="0"/>
              <a:t>HÁDANKA  </a:t>
            </a:r>
            <a:r>
              <a:rPr lang="cs-CZ" dirty="0" smtClean="0"/>
              <a:t>Co je na tomto obrázku?</a:t>
            </a:r>
          </a:p>
          <a:p>
            <a:r>
              <a:rPr lang="cs-CZ" dirty="0" smtClean="0"/>
              <a:t>                                                                                              </a:t>
            </a:r>
            <a:r>
              <a:rPr lang="cs-CZ" sz="1000" dirty="0" smtClean="0"/>
              <a:t>http</a:t>
            </a:r>
            <a:r>
              <a:rPr lang="cs-CZ" sz="1000" dirty="0"/>
              <a:t>://www.hrady.cz/?OID=3347&amp;adpg=6</a:t>
            </a:r>
          </a:p>
        </p:txBody>
      </p:sp>
      <p:pic>
        <p:nvPicPr>
          <p:cNvPr id="1029" name="Picture 5" descr="www.hrady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171" y="5631001"/>
            <a:ext cx="154305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21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78</TotalTime>
  <Words>376</Words>
  <Application>Microsoft Office PowerPoint</Application>
  <PresentationFormat>Předvádění na obrazovce (4:3)</PresentationFormat>
  <Paragraphs>61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Cesta</vt:lpstr>
      <vt:lpstr>Kdo je kdo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Kdo je kdo Autor: Mgr. Ivana Tesařová</dc:title>
  <dc:creator>user01</dc:creator>
  <cp:lastModifiedBy>simkova</cp:lastModifiedBy>
  <cp:revision>9</cp:revision>
  <dcterms:created xsi:type="dcterms:W3CDTF">2013-05-18T06:54:50Z</dcterms:created>
  <dcterms:modified xsi:type="dcterms:W3CDTF">2013-11-21T12:11:02Z</dcterms:modified>
</cp:coreProperties>
</file>