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k.wikipedia.org/wiki/S%C3%BAbor:Kosmas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ladonovice.cz/expozice-a-depozitar/g-1784/id_obrazky=3346&amp;typ_sady=1&amp;p1=68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Výprava za kronikou</a:t>
            </a:r>
            <a:br>
              <a:rPr lang="cs-CZ" dirty="0" smtClean="0"/>
            </a:br>
            <a:r>
              <a:rPr lang="cs-CZ" dirty="0" smtClean="0"/>
              <a:t>Autor: Mgr. Ivana Tesařová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C:\Users\simkova\AppData\Local\Microsoft\Windows\Temporary Internet Files\Content.Outlook\ARSLDRRZ\OPVK_hor_zakladni_logolink_CMYK_cz (4)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869160"/>
            <a:ext cx="5760720" cy="1256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22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917257"/>
              </p:ext>
            </p:extLst>
          </p:nvPr>
        </p:nvGraphicFramePr>
        <p:xfrm>
          <a:off x="755576" y="11930"/>
          <a:ext cx="7488832" cy="68014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4416"/>
                <a:gridCol w="3744416"/>
              </a:tblGrid>
              <a:tr h="1278847">
                <a:tc>
                  <a:txBody>
                    <a:bodyPr/>
                    <a:lstStyle/>
                    <a:p>
                      <a:r>
                        <a:rPr lang="cs-CZ" dirty="0" smtClean="0"/>
                        <a:t>Anotace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Projekt seznamující</a:t>
                      </a:r>
                      <a:r>
                        <a:rPr lang="cs-CZ" baseline="0" dirty="0" smtClean="0"/>
                        <a:t> s kronikami a kronikáři nejen v obecném měřítku. Návštěva depozitáře, beseda s pamětníkem.</a:t>
                      </a:r>
                      <a:endParaRPr lang="cs-CZ" dirty="0"/>
                    </a:p>
                  </a:txBody>
                  <a:tcPr/>
                </a:tc>
              </a:tr>
              <a:tr h="716575"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Ivana Tesařová</a:t>
                      </a:r>
                      <a:endParaRPr lang="cs-CZ" dirty="0"/>
                    </a:p>
                  </a:txBody>
                  <a:tcPr/>
                </a:tc>
              </a:tr>
              <a:tr h="716575">
                <a:tc>
                  <a:txBody>
                    <a:bodyPr/>
                    <a:lstStyle/>
                    <a:p>
                      <a:r>
                        <a:rPr lang="cs-CZ" dirty="0" smtClean="0"/>
                        <a:t>Předmět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Vlastivěda</a:t>
                      </a:r>
                      <a:endParaRPr lang="cs-CZ" dirty="0"/>
                    </a:p>
                  </a:txBody>
                  <a:tcPr/>
                </a:tc>
              </a:tr>
              <a:tr h="1573965">
                <a:tc>
                  <a:txBody>
                    <a:bodyPr/>
                    <a:lstStyle/>
                    <a:p>
                      <a:r>
                        <a:rPr lang="cs-CZ" dirty="0" smtClean="0"/>
                        <a:t>Očekávaný výstup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Využívá archivů,</a:t>
                      </a:r>
                      <a:r>
                        <a:rPr lang="cs-CZ" baseline="0" dirty="0" smtClean="0"/>
                        <a:t> knihoven a sbírek jako informačních zdrojů pro pochopení minulosti. Orientuje se v minulosti s využitím regionálních specifik. </a:t>
                      </a:r>
                      <a:endParaRPr lang="cs-CZ" dirty="0"/>
                    </a:p>
                  </a:txBody>
                  <a:tcPr/>
                </a:tc>
              </a:tr>
              <a:tr h="716575">
                <a:tc>
                  <a:txBody>
                    <a:bodyPr/>
                    <a:lstStyle/>
                    <a:p>
                      <a:r>
                        <a:rPr lang="cs-CZ" dirty="0" smtClean="0"/>
                        <a:t>Druh učebního materiálu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Pracovní listy,</a:t>
                      </a:r>
                      <a:r>
                        <a:rPr lang="cs-CZ" baseline="0" dirty="0" smtClean="0"/>
                        <a:t> exkurze</a:t>
                      </a:r>
                      <a:endParaRPr lang="cs-CZ" dirty="0"/>
                    </a:p>
                  </a:txBody>
                  <a:tcPr/>
                </a:tc>
              </a:tr>
              <a:tr h="716575">
                <a:tc>
                  <a:txBody>
                    <a:bodyPr/>
                    <a:lstStyle/>
                    <a:p>
                      <a:r>
                        <a:rPr lang="cs-CZ" dirty="0" smtClean="0"/>
                        <a:t>Cílová skupina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Žáci</a:t>
                      </a:r>
                      <a:r>
                        <a:rPr lang="cs-CZ" baseline="0" dirty="0" smtClean="0"/>
                        <a:t> 5. ročníku</a:t>
                      </a:r>
                      <a:endParaRPr lang="cs-CZ" dirty="0"/>
                    </a:p>
                  </a:txBody>
                  <a:tcPr/>
                </a:tc>
              </a:tr>
              <a:tr h="716575">
                <a:tc>
                  <a:txBody>
                    <a:bodyPr/>
                    <a:lstStyle/>
                    <a:p>
                      <a:r>
                        <a:rPr lang="cs-CZ" dirty="0" smtClean="0"/>
                        <a:t>Metodický postup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 součástí DUM</a:t>
                      </a:r>
                      <a:endParaRPr lang="cs-CZ" dirty="0"/>
                    </a:p>
                  </a:txBody>
                  <a:tcPr/>
                </a:tc>
              </a:tr>
              <a:tr h="117043">
                <a:tc>
                  <a:txBody>
                    <a:bodyPr/>
                    <a:lstStyle/>
                    <a:p>
                      <a:r>
                        <a:rPr lang="cs-CZ" dirty="0" smtClean="0"/>
                        <a:t>Datum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15. 5. </a:t>
                      </a:r>
                      <a:r>
                        <a:rPr lang="cs-CZ" smtClean="0"/>
                        <a:t>2013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95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87624" y="684423"/>
            <a:ext cx="52799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i="1" u="sng" dirty="0" smtClean="0">
                <a:solidFill>
                  <a:srgbClr val="FF0000"/>
                </a:solidFill>
              </a:rPr>
              <a:t>VÝPRAVA ZA KRONIKOU</a:t>
            </a:r>
          </a:p>
          <a:p>
            <a:endParaRPr lang="cs-CZ" sz="4000" dirty="0">
              <a:solidFill>
                <a:srgbClr val="FF0000"/>
              </a:solidFill>
            </a:endParaRPr>
          </a:p>
          <a:p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3" name="Svislý svitek 2"/>
          <p:cNvSpPr/>
          <p:nvPr/>
        </p:nvSpPr>
        <p:spPr>
          <a:xfrm>
            <a:off x="899592" y="2051915"/>
            <a:ext cx="1872208" cy="1143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KRONIKY A KRONIKÁŘI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Svislý svitek 3"/>
          <p:cNvSpPr/>
          <p:nvPr/>
        </p:nvSpPr>
        <p:spPr>
          <a:xfrm>
            <a:off x="6280186" y="3202289"/>
            <a:ext cx="1872208" cy="1143000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UKÁZKY KRONIK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Vodorovný svitek 4"/>
          <p:cNvSpPr/>
          <p:nvPr/>
        </p:nvSpPr>
        <p:spPr>
          <a:xfrm>
            <a:off x="3277005" y="4581128"/>
            <a:ext cx="2063072" cy="1440160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EXKURZE DO DEPOZITÁŘE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6" name="Picture 2" descr="www.ahaonline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45" y="2631688"/>
            <a:ext cx="2184583" cy="137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584177" y="64578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http://www.obrazky.cz/media/1/LATmj-nGFc10IfXGCXUIoE2ZLUQ5QE_byy6TmLhHLyM&amp;width=341</a:t>
            </a:r>
          </a:p>
        </p:txBody>
      </p:sp>
    </p:spTree>
    <p:extLst>
      <p:ext uri="{BB962C8B-B14F-4D97-AF65-F5344CB8AC3E}">
        <p14:creationId xmlns:p14="http://schemas.microsoft.com/office/powerpoint/2010/main" val="32759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1052736"/>
            <a:ext cx="70687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u="sng" dirty="0" smtClean="0"/>
              <a:t>MOTIVACE</a:t>
            </a:r>
          </a:p>
          <a:p>
            <a:endParaRPr lang="cs-CZ" sz="2400" dirty="0" smtClean="0"/>
          </a:p>
          <a:p>
            <a:r>
              <a:rPr lang="cs-CZ" sz="2400" b="1" dirty="0" smtClean="0"/>
              <a:t>Ukázka našich nejdostupnějších kronik umístěných ve </a:t>
            </a:r>
          </a:p>
          <a:p>
            <a:r>
              <a:rPr lang="cs-CZ" sz="2400" b="1" dirty="0"/>
              <a:t>š</a:t>
            </a:r>
            <a:r>
              <a:rPr lang="cs-CZ" sz="2400" b="1" dirty="0" smtClean="0"/>
              <a:t>kole:   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               </a:t>
            </a:r>
            <a:endParaRPr lang="cs-CZ" sz="2400" b="1" dirty="0"/>
          </a:p>
        </p:txBody>
      </p:sp>
      <p:sp>
        <p:nvSpPr>
          <p:cNvPr id="3" name="Obdélník 2"/>
          <p:cNvSpPr/>
          <p:nvPr/>
        </p:nvSpPr>
        <p:spPr>
          <a:xfrm>
            <a:off x="3347864" y="2708920"/>
            <a:ext cx="19442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ŠKOLNÍ KRONIKA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843808" y="3877989"/>
            <a:ext cx="2952328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KRONIKA  TJ DANCE STEP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71600" y="5517232"/>
            <a:ext cx="522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/>
              <a:t>                D  I  S  K  U  S  E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205826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osmas">
            <a:hlinkClick r:id="rId2" tooltip="Kosmas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572000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http://upload.wikimedia.org/wikipedia/commons/thumb/f/fb/Kosmas.jpg/230px-Kosmas.jpg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483768" y="980728"/>
            <a:ext cx="6192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u="sng" dirty="0" smtClean="0"/>
              <a:t>KOSMAS A KOSMOVA KRONIKA ČESKÁ</a:t>
            </a:r>
          </a:p>
          <a:p>
            <a:endParaRPr lang="cs-CZ" sz="2400" b="1" i="1" u="sng" dirty="0"/>
          </a:p>
          <a:p>
            <a:r>
              <a:rPr lang="cs-CZ" sz="2000" b="1" i="1" dirty="0" smtClean="0"/>
              <a:t>V archivech a knihovnách se zachovalo mnoho </a:t>
            </a:r>
          </a:p>
          <a:p>
            <a:r>
              <a:rPr lang="cs-CZ" sz="2000" b="1" i="1" dirty="0"/>
              <a:t>l</a:t>
            </a:r>
            <a:r>
              <a:rPr lang="cs-CZ" sz="2000" b="1" i="1" dirty="0" smtClean="0"/>
              <a:t>istin a knih, z kterých je možné poznávat naši dávnou </a:t>
            </a:r>
          </a:p>
          <a:p>
            <a:r>
              <a:rPr lang="cs-CZ" sz="2000" b="1" i="1" dirty="0"/>
              <a:t>m</a:t>
            </a:r>
            <a:r>
              <a:rPr lang="cs-CZ" sz="2000" b="1" i="1" dirty="0" smtClean="0"/>
              <a:t>inulost. Mezi všemi těmi prameny mají zvláštní význam kroniky. Nejstarší z nich je ČESKÁ      KRONIKA KOSMOVA.</a:t>
            </a:r>
            <a:endParaRPr lang="cs-CZ" sz="2000" b="1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47186" y="3781495"/>
            <a:ext cx="752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smtClean="0">
                <a:solidFill>
                  <a:srgbClr val="002060"/>
                </a:solidFill>
              </a:rPr>
              <a:t>Domácí úkol. </a:t>
            </a:r>
            <a:r>
              <a:rPr lang="cs-CZ" b="1" dirty="0" smtClean="0">
                <a:solidFill>
                  <a:srgbClr val="002060"/>
                </a:solidFill>
              </a:rPr>
              <a:t>Přečti si ve vlastivědě o  Kosmovi a do sešitu odpověz na otázky: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426276" y="4221088"/>
            <a:ext cx="63192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1./ Kdo byl Kosmas?</a:t>
            </a:r>
          </a:p>
          <a:p>
            <a:r>
              <a:rPr lang="cs-CZ" sz="2400" dirty="0" smtClean="0"/>
              <a:t>2./ Jakým jazykem je napsána Kosmova kronika?</a:t>
            </a:r>
          </a:p>
          <a:p>
            <a:r>
              <a:rPr lang="cs-CZ" sz="2400" dirty="0" smtClean="0"/>
              <a:t>3./ Odkud Kosmas získával podklady pro své dílo?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365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84676" y="332656"/>
            <a:ext cx="6974648" cy="193899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i="1" dirty="0" smtClean="0"/>
              <a:t>EXKURZE DO     DEPOZITÁŘE </a:t>
            </a:r>
          </a:p>
          <a:p>
            <a:r>
              <a:rPr lang="cs-CZ" sz="4000" b="1" i="1" dirty="0" smtClean="0"/>
              <a:t>     V MLADOŇOVICÍCH</a:t>
            </a:r>
            <a:endParaRPr lang="cs-CZ" sz="4000" b="1" i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971600" y="3772908"/>
            <a:ext cx="7777142" cy="19389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i="1" dirty="0" smtClean="0"/>
              <a:t>BESEDA S PAMĚTNÍKEM, panem</a:t>
            </a:r>
          </a:p>
          <a:p>
            <a:r>
              <a:rPr lang="cs-CZ" sz="4000" b="1" i="1" dirty="0"/>
              <a:t>s</a:t>
            </a:r>
            <a:r>
              <a:rPr lang="cs-CZ" sz="4000" b="1" i="1" dirty="0" smtClean="0"/>
              <a:t>tarostou Janem Chloupkem</a:t>
            </a:r>
            <a:endParaRPr lang="cs-CZ" sz="4000" b="1" i="1" dirty="0"/>
          </a:p>
        </p:txBody>
      </p:sp>
      <p:pic>
        <p:nvPicPr>
          <p:cNvPr id="3074" name="Picture 2" descr="Expoxice a depozitář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20888"/>
            <a:ext cx="201622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5720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http://www.mladonovice.cz/VismoOnline_ActionScripts/Image.ashx?id_org=9711&amp;id_obrazky=3345&amp;datum=14%2E6%2E2012+21%3A09%3A02</a:t>
            </a:r>
          </a:p>
        </p:txBody>
      </p:sp>
    </p:spTree>
    <p:extLst>
      <p:ext uri="{BB962C8B-B14F-4D97-AF65-F5344CB8AC3E}">
        <p14:creationId xmlns:p14="http://schemas.microsoft.com/office/powerpoint/2010/main" val="178077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48</TotalTime>
  <Words>218</Words>
  <Application>Microsoft Office PowerPoint</Application>
  <PresentationFormat>Předvádění na obrazovce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Exekutivní</vt:lpstr>
      <vt:lpstr>Výprava za kronikou Autor: Mgr. Ivana Tesařová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Výprava za kronikou Autor: Mgr. Ivana Tesařová</dc:title>
  <dc:creator>user01</dc:creator>
  <cp:lastModifiedBy>simkova</cp:lastModifiedBy>
  <cp:revision>7</cp:revision>
  <dcterms:created xsi:type="dcterms:W3CDTF">2013-04-20T08:36:05Z</dcterms:created>
  <dcterms:modified xsi:type="dcterms:W3CDTF">2013-11-21T12:15:21Z</dcterms:modified>
</cp:coreProperties>
</file>