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21.11.2013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    Školní výlet</a:t>
            </a:r>
            <a:br>
              <a:rPr lang="cs-CZ" dirty="0" smtClean="0"/>
            </a:br>
            <a:r>
              <a:rPr lang="cs-CZ" dirty="0" smtClean="0"/>
              <a:t>Autor: Mgr. Ivana Tesařová</a:t>
            </a:r>
            <a:endParaRPr lang="cs-CZ" dirty="0"/>
          </a:p>
        </p:txBody>
      </p:sp>
      <p:pic>
        <p:nvPicPr>
          <p:cNvPr id="4" name="Obrázek 3" descr="C:\Users\simkova\AppData\Local\Microsoft\Windows\Temporary Internet Files\Content.Outlook\ARSLDRRZ\OPVK_hor_zakladni_logolink_CMYK_cz (4)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623" y="3933056"/>
            <a:ext cx="5760720" cy="1256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31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591469"/>
              </p:ext>
            </p:extLst>
          </p:nvPr>
        </p:nvGraphicFramePr>
        <p:xfrm>
          <a:off x="899592" y="476672"/>
          <a:ext cx="7272808" cy="61206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6404"/>
                <a:gridCol w="3636404"/>
              </a:tblGrid>
              <a:tr h="1337333">
                <a:tc>
                  <a:txBody>
                    <a:bodyPr/>
                    <a:lstStyle/>
                    <a:p>
                      <a:r>
                        <a:rPr lang="cs-CZ" dirty="0" smtClean="0"/>
                        <a:t>Anotace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DUM</a:t>
                      </a:r>
                      <a:r>
                        <a:rPr lang="cs-CZ" baseline="0" dirty="0" smtClean="0"/>
                        <a:t> využívá školního výletu k seznámení s regionem. Obsahuje soubor činností pro práci s mapou, soutěž, plán výletu.</a:t>
                      </a:r>
                      <a:endParaRPr lang="cs-CZ" dirty="0"/>
                    </a:p>
                  </a:txBody>
                  <a:tcPr/>
                </a:tc>
              </a:tr>
              <a:tr h="643717">
                <a:tc>
                  <a:txBody>
                    <a:bodyPr/>
                    <a:lstStyle/>
                    <a:p>
                      <a:r>
                        <a:rPr lang="cs-CZ" dirty="0" smtClean="0"/>
                        <a:t>Autor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Ivana Tesařová</a:t>
                      </a:r>
                      <a:endParaRPr lang="cs-CZ" dirty="0"/>
                    </a:p>
                  </a:txBody>
                  <a:tcPr/>
                </a:tc>
              </a:tr>
              <a:tr h="643717">
                <a:tc>
                  <a:txBody>
                    <a:bodyPr/>
                    <a:lstStyle/>
                    <a:p>
                      <a:r>
                        <a:rPr lang="cs-CZ" dirty="0" smtClean="0"/>
                        <a:t>Předmět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Vlastivěda</a:t>
                      </a:r>
                      <a:endParaRPr lang="cs-CZ" dirty="0"/>
                    </a:p>
                  </a:txBody>
                  <a:tcPr/>
                </a:tc>
              </a:tr>
              <a:tr h="921047">
                <a:tc>
                  <a:txBody>
                    <a:bodyPr/>
                    <a:lstStyle/>
                    <a:p>
                      <a:r>
                        <a:rPr lang="cs-CZ" dirty="0" smtClean="0"/>
                        <a:t>Očekávaný výstup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Využívá sbírek muzeí a galerií jako informačních zdrojů pro pochopení</a:t>
                      </a:r>
                      <a:r>
                        <a:rPr lang="cs-CZ" baseline="0" dirty="0" smtClean="0"/>
                        <a:t> minulosti.</a:t>
                      </a:r>
                      <a:endParaRPr lang="cs-CZ" dirty="0"/>
                    </a:p>
                  </a:txBody>
                  <a:tcPr/>
                </a:tc>
              </a:tr>
              <a:tr h="643717">
                <a:tc>
                  <a:txBody>
                    <a:bodyPr/>
                    <a:lstStyle/>
                    <a:p>
                      <a:r>
                        <a:rPr lang="cs-CZ" dirty="0" smtClean="0"/>
                        <a:t>Druh učebního materiálu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Projekt, exkurze</a:t>
                      </a:r>
                      <a:endParaRPr lang="cs-CZ" dirty="0"/>
                    </a:p>
                  </a:txBody>
                  <a:tcPr/>
                </a:tc>
              </a:tr>
              <a:tr h="643717">
                <a:tc>
                  <a:txBody>
                    <a:bodyPr/>
                    <a:lstStyle/>
                    <a:p>
                      <a:r>
                        <a:rPr lang="cs-CZ" dirty="0" smtClean="0"/>
                        <a:t>Cílová skupina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Žáci 5. ročníku</a:t>
                      </a:r>
                      <a:endParaRPr lang="cs-CZ" dirty="0"/>
                    </a:p>
                  </a:txBody>
                  <a:tcPr/>
                </a:tc>
              </a:tr>
              <a:tr h="643717">
                <a:tc>
                  <a:txBody>
                    <a:bodyPr/>
                    <a:lstStyle/>
                    <a:p>
                      <a:r>
                        <a:rPr lang="cs-CZ" dirty="0" smtClean="0"/>
                        <a:t>Metodický postup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 </a:t>
                      </a:r>
                      <a:r>
                        <a:rPr lang="cs-CZ" smtClean="0"/>
                        <a:t>součástí DUM</a:t>
                      </a:r>
                      <a:endParaRPr lang="cs-CZ" dirty="0"/>
                    </a:p>
                  </a:txBody>
                  <a:tcPr/>
                </a:tc>
              </a:tr>
              <a:tr h="643717">
                <a:tc>
                  <a:txBody>
                    <a:bodyPr/>
                    <a:lstStyle/>
                    <a:p>
                      <a:r>
                        <a:rPr lang="cs-CZ" dirty="0" smtClean="0"/>
                        <a:t>Datum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27. 6. 2013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5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63688" y="1052736"/>
            <a:ext cx="27279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u="sng" dirty="0" smtClean="0">
                <a:solidFill>
                  <a:srgbClr val="FF0000"/>
                </a:solidFill>
              </a:rPr>
              <a:t>ŠKOLNÍ VÝLET 2013: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 </a:t>
            </a:r>
          </a:p>
          <a:p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988840"/>
            <a:ext cx="747018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DESTINACE:  </a:t>
            </a:r>
            <a:r>
              <a:rPr lang="cs-CZ" sz="2400" b="1" i="1" dirty="0" smtClean="0"/>
              <a:t>Vranovská přehrada, hrad Vranov</a:t>
            </a:r>
          </a:p>
          <a:p>
            <a:endParaRPr lang="cs-CZ" sz="2400" b="1" i="1" dirty="0" smtClean="0"/>
          </a:p>
          <a:p>
            <a:endParaRPr lang="cs-CZ" sz="2400" b="1" i="1" dirty="0"/>
          </a:p>
          <a:p>
            <a:r>
              <a:rPr lang="cs-CZ" sz="2400" b="1" i="1" dirty="0" smtClean="0"/>
              <a:t> DATUM:  27. červen 2013</a:t>
            </a:r>
          </a:p>
          <a:p>
            <a:endParaRPr lang="cs-CZ" sz="2400" b="1" i="1" dirty="0" smtClean="0"/>
          </a:p>
          <a:p>
            <a:endParaRPr lang="cs-CZ" sz="2400" b="1" i="1" dirty="0"/>
          </a:p>
          <a:p>
            <a:r>
              <a:rPr lang="cs-CZ" sz="2400" b="1" i="1" dirty="0" smtClean="0"/>
              <a:t>CÍL:  Poznávání regionu, odreagování na konci školního roku </a:t>
            </a:r>
            <a:endParaRPr lang="cs-CZ" sz="2400" b="1" dirty="0"/>
          </a:p>
        </p:txBody>
      </p:sp>
      <p:pic>
        <p:nvPicPr>
          <p:cNvPr id="1026" name="Picture 2" descr="www.bohemia-privat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2656"/>
            <a:ext cx="2775302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987824" y="6232588"/>
            <a:ext cx="5167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                http://obrazky.cz/?q=hrad+Vranov+na+Dyji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38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628302" y="1124744"/>
            <a:ext cx="3017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u="sng" dirty="0" smtClean="0"/>
              <a:t>PLÁNOVÁNÍ  VÝLETU</a:t>
            </a:r>
            <a:endParaRPr lang="cs-CZ" sz="2400" b="1" i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1628302" y="1586409"/>
            <a:ext cx="53211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sz="2400" dirty="0" smtClean="0"/>
          </a:p>
          <a:p>
            <a:pPr marL="457200" indent="-457200">
              <a:buAutoNum type="arabicPeriod"/>
            </a:pPr>
            <a:r>
              <a:rPr lang="cs-CZ" sz="2400" dirty="0" smtClean="0"/>
              <a:t>Seznámení s oblastí, domácí úkol</a:t>
            </a:r>
          </a:p>
          <a:p>
            <a:pPr marL="457200" indent="-457200">
              <a:buAutoNum type="arabicPeriod" startAt="2"/>
            </a:pPr>
            <a:r>
              <a:rPr lang="cs-CZ" sz="2400" dirty="0" smtClean="0"/>
              <a:t>Co víme o řece Dyji a Vranovské přehradě</a:t>
            </a:r>
          </a:p>
          <a:p>
            <a:r>
              <a:rPr lang="cs-CZ" sz="2400" dirty="0" smtClean="0"/>
              <a:t>3.    Objednání výletu a příprava akce</a:t>
            </a:r>
          </a:p>
          <a:p>
            <a:pPr marL="457200" indent="-457200">
              <a:buAutoNum type="arabicPeriod" startAt="2"/>
            </a:pPr>
            <a:endParaRPr lang="cs-CZ" sz="2400" dirty="0"/>
          </a:p>
          <a:p>
            <a:pPr marL="457200" indent="-457200">
              <a:buAutoNum type="arabicPeriod" startAt="2"/>
            </a:pPr>
            <a:endParaRPr lang="cs-CZ" sz="2400" dirty="0" smtClean="0"/>
          </a:p>
        </p:txBody>
      </p:sp>
      <p:pic>
        <p:nvPicPr>
          <p:cNvPr id="2050" name="Picture 2" descr="Vranovská přehr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176" y="4293096"/>
            <a:ext cx="25431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 smtClean="0"/>
          </a:p>
          <a:p>
            <a:r>
              <a:rPr lang="cs-CZ" dirty="0" smtClean="0"/>
              <a:t>http</a:t>
            </a:r>
            <a:r>
              <a:rPr lang="cs-CZ" dirty="0"/>
              <a:t>://www.adrex.com/cz/voda/potapeni/fotogalerie/vranovska-prehrada-477/</a:t>
            </a:r>
          </a:p>
        </p:txBody>
      </p:sp>
    </p:spTree>
    <p:extLst>
      <p:ext uri="{BB962C8B-B14F-4D97-AF65-F5344CB8AC3E}">
        <p14:creationId xmlns:p14="http://schemas.microsoft.com/office/powerpoint/2010/main" val="352367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31640" y="1268760"/>
            <a:ext cx="7069051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i="1" dirty="0" smtClean="0">
                <a:solidFill>
                  <a:srgbClr val="7030A0"/>
                </a:solidFill>
              </a:rPr>
              <a:t>SEZNÁMENÍ S OBLASTÍ</a:t>
            </a:r>
          </a:p>
          <a:p>
            <a:endParaRPr lang="cs-CZ" sz="2400" b="1" i="1" dirty="0">
              <a:solidFill>
                <a:srgbClr val="7030A0"/>
              </a:solidFill>
            </a:endParaRPr>
          </a:p>
          <a:p>
            <a:r>
              <a:rPr lang="cs-CZ" sz="2400" b="1" i="1" u="sng" dirty="0" smtClean="0"/>
              <a:t>Práce s mapou:  </a:t>
            </a:r>
            <a:r>
              <a:rPr lang="cs-CZ" sz="2400" b="1" i="1" dirty="0" smtClean="0"/>
              <a:t>Vyhledejte na mapě české republiky  řeku </a:t>
            </a:r>
          </a:p>
          <a:p>
            <a:r>
              <a:rPr lang="cs-CZ" sz="2400" b="1" i="1" dirty="0" smtClean="0"/>
              <a:t>Dyji  s Vranovskou přehradou a hrad Vranov. </a:t>
            </a:r>
          </a:p>
          <a:p>
            <a:r>
              <a:rPr lang="cs-CZ" sz="2400" b="1" i="1" dirty="0" smtClean="0"/>
              <a:t>Za domácí úkol zjisti : </a:t>
            </a:r>
          </a:p>
          <a:p>
            <a:r>
              <a:rPr lang="cs-CZ" sz="2400" b="1" i="1" dirty="0" smtClean="0"/>
              <a:t>a/ Kde pramení Dyje a do které řeky se vlévá</a:t>
            </a:r>
          </a:p>
          <a:p>
            <a:r>
              <a:rPr lang="cs-CZ" sz="2400" b="1" i="1" dirty="0" smtClean="0"/>
              <a:t>b/ Jaké má přítoky </a:t>
            </a:r>
          </a:p>
          <a:p>
            <a:r>
              <a:rPr lang="cs-CZ" sz="2400" b="1" i="1" dirty="0" smtClean="0"/>
              <a:t>c/  Které  přehrady leží </a:t>
            </a:r>
            <a:r>
              <a:rPr lang="cs-CZ" sz="2400" b="1" i="1" dirty="0" err="1" smtClean="0"/>
              <a:t>naDyji</a:t>
            </a:r>
            <a:endParaRPr lang="cs-CZ" sz="2400" b="1" i="1" dirty="0" smtClean="0"/>
          </a:p>
          <a:p>
            <a:r>
              <a:rPr lang="cs-CZ" sz="2400" b="1" i="1" dirty="0" smtClean="0"/>
              <a:t>d/ Města, kterými tato řeka protéká</a:t>
            </a:r>
          </a:p>
          <a:p>
            <a:endParaRPr lang="cs-CZ" sz="2400" b="1" i="1" dirty="0"/>
          </a:p>
          <a:p>
            <a:r>
              <a:rPr lang="cs-CZ" sz="2400" b="1" i="1" dirty="0" smtClean="0"/>
              <a:t>Jako bonus si můžeš  nakreslit  obrázek , který tě zaujal </a:t>
            </a:r>
          </a:p>
          <a:p>
            <a:r>
              <a:rPr lang="cs-CZ" sz="2400" b="1" i="1" dirty="0" smtClean="0"/>
              <a:t>a pak nám o něm něco povíš. Použiješ jej v soutěži.</a:t>
            </a:r>
            <a:endParaRPr lang="cs-CZ" sz="2400" b="1" i="1" dirty="0"/>
          </a:p>
        </p:txBody>
      </p:sp>
    </p:spTree>
    <p:extLst>
      <p:ext uri="{BB962C8B-B14F-4D97-AF65-F5344CB8AC3E}">
        <p14:creationId xmlns:p14="http://schemas.microsoft.com/office/powerpoint/2010/main" val="151984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043608" y="2132855"/>
            <a:ext cx="698477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 smtClean="0">
                <a:solidFill>
                  <a:srgbClr val="7030A0"/>
                </a:solidFill>
              </a:rPr>
              <a:t>    DISKUSE NAD DOMÁCÍ PŘÍPRAVOU, SOUTĚŽ</a:t>
            </a:r>
          </a:p>
          <a:p>
            <a:r>
              <a:rPr lang="cs-CZ" sz="2400" b="1" i="1" dirty="0">
                <a:solidFill>
                  <a:srgbClr val="7030A0"/>
                </a:solidFill>
              </a:rPr>
              <a:t> </a:t>
            </a:r>
            <a:r>
              <a:rPr lang="cs-CZ" sz="2400" b="1" i="1" dirty="0" smtClean="0">
                <a:solidFill>
                  <a:srgbClr val="7030A0"/>
                </a:solidFill>
              </a:rPr>
              <a:t>                  „</a:t>
            </a:r>
            <a:r>
              <a:rPr lang="cs-CZ" sz="3200" b="1" i="1" u="sng" dirty="0" smtClean="0">
                <a:solidFill>
                  <a:srgbClr val="7030A0"/>
                </a:solidFill>
              </a:rPr>
              <a:t>PŘESÝPACÍ HODINY“</a:t>
            </a:r>
            <a:endParaRPr lang="cs-CZ" sz="2400" b="1" i="1" u="sng" dirty="0">
              <a:solidFill>
                <a:srgbClr val="7030A0"/>
              </a:solidFill>
            </a:endParaRPr>
          </a:p>
          <a:p>
            <a:r>
              <a:rPr lang="cs-CZ" sz="2400" b="1" i="1" dirty="0" smtClean="0"/>
              <a:t>PRAVIDLA:  Utvořte dvě skupiny a vyndejte si mapy a blok.  S použitím domácí přípravy připraví každá skupina</a:t>
            </a:r>
          </a:p>
          <a:p>
            <a:r>
              <a:rPr lang="cs-CZ" sz="2400" b="1" i="1" dirty="0"/>
              <a:t>d</a:t>
            </a:r>
            <a:r>
              <a:rPr lang="cs-CZ" sz="2400" b="1" i="1" dirty="0" smtClean="0"/>
              <a:t>eset otázek, tzv. špeků. Např. : </a:t>
            </a:r>
          </a:p>
          <a:p>
            <a:r>
              <a:rPr lang="cs-CZ" sz="2400" b="1" i="1" dirty="0" smtClean="0"/>
              <a:t>Co je na tomto obrázku?</a:t>
            </a:r>
          </a:p>
          <a:p>
            <a:r>
              <a:rPr lang="cs-CZ" sz="2400" b="1" i="1" dirty="0" smtClean="0"/>
              <a:t>Které řeky se vlévají do Dyje z pravého břehu? </a:t>
            </a:r>
          </a:p>
          <a:p>
            <a:r>
              <a:rPr lang="cs-CZ" sz="2400" b="1" i="1" dirty="0" smtClean="0"/>
              <a:t>Jak se také jinak říká vodní nádrži Nové Mlýny? Apod. </a:t>
            </a:r>
            <a:endParaRPr lang="cs-CZ" sz="2400" b="1" i="1" dirty="0"/>
          </a:p>
          <a:p>
            <a:r>
              <a:rPr lang="cs-CZ" sz="2400" b="1" i="1" dirty="0" smtClean="0"/>
              <a:t>Poté může soutěž začít. Skupiny střídavě pokládají otázky a odpočítávají 1 minutu nebo použijí hodiny. http</a:t>
            </a:r>
            <a:r>
              <a:rPr lang="cs-CZ" sz="2400" b="1" i="1" dirty="0"/>
              <a:t>://obrazky.cz/?q=P%C5%98ES%C3%9DPAC%C3%8D+HODINY</a:t>
            </a:r>
            <a:endParaRPr lang="cs-CZ" sz="2400" b="1" i="1" dirty="0" smtClean="0"/>
          </a:p>
          <a:p>
            <a:r>
              <a:rPr lang="cs-CZ" sz="2400" b="1" i="1" dirty="0" smtClean="0"/>
              <a:t> </a:t>
            </a:r>
          </a:p>
          <a:p>
            <a:endParaRPr lang="cs-CZ" sz="2400" b="1" i="1" dirty="0">
              <a:solidFill>
                <a:srgbClr val="7030A0"/>
              </a:solidFill>
            </a:endParaRPr>
          </a:p>
          <a:p>
            <a:endParaRPr lang="cs-CZ" sz="2400" b="1" i="1" dirty="0" smtClean="0"/>
          </a:p>
          <a:p>
            <a:endParaRPr lang="cs-CZ" sz="2400" b="1" i="1" dirty="0">
              <a:solidFill>
                <a:srgbClr val="7030A0"/>
              </a:solidFill>
            </a:endParaRPr>
          </a:p>
          <a:p>
            <a:r>
              <a:rPr lang="cs-CZ" sz="2400" b="1" i="1" dirty="0" smtClean="0">
                <a:solidFill>
                  <a:srgbClr val="7030A0"/>
                </a:solidFill>
              </a:rPr>
              <a:t> </a:t>
            </a:r>
            <a:endParaRPr lang="cs-CZ" sz="2400" b="1" i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746" y="-29320"/>
            <a:ext cx="32385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63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99592" y="1772816"/>
            <a:ext cx="6957417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/>
              <a:t>Vítězí samozřejmě skupina, která má víc zodpovězených </a:t>
            </a:r>
          </a:p>
          <a:p>
            <a:r>
              <a:rPr lang="cs-CZ" sz="2400" b="1" i="1" dirty="0"/>
              <a:t>o</a:t>
            </a:r>
            <a:r>
              <a:rPr lang="cs-CZ" sz="2400" b="1" i="1" dirty="0" smtClean="0"/>
              <a:t>tázek. </a:t>
            </a:r>
          </a:p>
          <a:p>
            <a:r>
              <a:rPr lang="cs-CZ" sz="2400" b="1" i="1" dirty="0" smtClean="0"/>
              <a:t>Nyní zbývá už jen pár formalit a </a:t>
            </a:r>
          </a:p>
          <a:p>
            <a:endParaRPr lang="cs-CZ" sz="2400" b="1" i="1" dirty="0"/>
          </a:p>
          <a:p>
            <a:r>
              <a:rPr lang="cs-CZ" sz="6000" b="1" i="1" dirty="0" smtClean="0">
                <a:solidFill>
                  <a:srgbClr val="7030A0"/>
                </a:solidFill>
              </a:rPr>
              <a:t>  JEDE SE NA VÝLET!</a:t>
            </a:r>
            <a:endParaRPr lang="cs-CZ" sz="6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66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78</TotalTime>
  <Words>327</Words>
  <Application>Microsoft Office PowerPoint</Application>
  <PresentationFormat>Předvádění na obrazovce (4:3)</PresentationFormat>
  <Paragraphs>64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Jmění</vt:lpstr>
      <vt:lpstr>    Školní výlet Autor: Mgr. Ivana Tesařová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Školní výlet Autor: Mgr. Ivana Tesařová</dc:title>
  <dc:creator>user01</dc:creator>
  <cp:lastModifiedBy>simkova</cp:lastModifiedBy>
  <cp:revision>10</cp:revision>
  <dcterms:created xsi:type="dcterms:W3CDTF">2013-04-20T08:29:48Z</dcterms:created>
  <dcterms:modified xsi:type="dcterms:W3CDTF">2013-11-21T12:14:02Z</dcterms:modified>
</cp:coreProperties>
</file>