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2348880"/>
            <a:ext cx="8458200" cy="1222375"/>
          </a:xfrm>
        </p:spPr>
        <p:txBody>
          <a:bodyPr/>
          <a:lstStyle/>
          <a:p>
            <a:r>
              <a:rPr lang="cs-CZ" dirty="0" smtClean="0"/>
              <a:t>Vytvořila: Ivana Tesařová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3528" y="980728"/>
            <a:ext cx="8458200" cy="914400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Habsburkové na českém trůně</a:t>
            </a:r>
            <a:endParaRPr lang="cs-CZ" sz="4000" b="1" dirty="0"/>
          </a:p>
        </p:txBody>
      </p:sp>
      <p:pic>
        <p:nvPicPr>
          <p:cNvPr id="4" name="Obrázek 3" descr="C:\Users\simkova\AppData\Local\Microsoft\Windows\Temporary Internet Files\Content.Outlook\ARSLDRRZ\OPVK_hor_zakladni_logolink_CMYK_cz (4)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293096"/>
            <a:ext cx="5760720" cy="1256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912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045191"/>
              </p:ext>
            </p:extLst>
          </p:nvPr>
        </p:nvGraphicFramePr>
        <p:xfrm>
          <a:off x="683568" y="692696"/>
          <a:ext cx="7920880" cy="58252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440"/>
                <a:gridCol w="3960440"/>
              </a:tblGrid>
              <a:tr h="666074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</a:t>
                      </a:r>
                      <a:r>
                        <a:rPr lang="cs-CZ" baseline="0" dirty="0" smtClean="0"/>
                        <a:t> listy, test a doplňovací cvičení </a:t>
                      </a:r>
                    </a:p>
                    <a:p>
                      <a:r>
                        <a:rPr lang="cs-CZ" baseline="0" dirty="0" smtClean="0"/>
                        <a:t>vztahující se k tématu Habsburkové na českém trůně. Procvičení a opakování.</a:t>
                      </a:r>
                      <a:endParaRPr lang="cs-CZ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Vlastivěda</a:t>
                      </a:r>
                      <a:endParaRPr lang="cs-CZ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</a:t>
                      </a:r>
                      <a:r>
                        <a:rPr lang="cs-CZ" baseline="0" dirty="0" smtClean="0"/>
                        <a:t>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5.ročníku</a:t>
                      </a:r>
                      <a:endParaRPr lang="cs-CZ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</a:t>
                      </a:r>
                      <a:endParaRPr lang="cs-CZ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</a:t>
                      </a:r>
                      <a:r>
                        <a:rPr lang="cs-CZ" baseline="0" dirty="0" smtClean="0"/>
                        <a:t>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Zpracuje medailonky osobností českých dějin, orientuje se v hlavních reáliích minulosti</a:t>
                      </a:r>
                      <a:endParaRPr lang="cs-CZ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DUM</a:t>
                      </a:r>
                      <a:endParaRPr lang="cs-CZ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cs-CZ" dirty="0" smtClean="0"/>
                        <a:t>Datum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15. 5. </a:t>
                      </a:r>
                      <a:r>
                        <a:rPr lang="cs-CZ" smtClean="0"/>
                        <a:t>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321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252520" cy="734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163016"/>
            <a:ext cx="9252520" cy="734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482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671392" y="6211669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http://www.franz-josef.cz/rodokmen-cisaru-habsburkove-333.html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051720" y="2708920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79512" y="620688"/>
            <a:ext cx="911769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u="sng" dirty="0" smtClean="0">
                <a:solidFill>
                  <a:srgbClr val="FF0000"/>
                </a:solidFill>
              </a:rPr>
              <a:t>HABSBURKOVÉ NA ČESKÉM TRŮNĚ</a:t>
            </a:r>
            <a:r>
              <a:rPr lang="cs-CZ" dirty="0" smtClean="0"/>
              <a:t> - doplň chybějící informace na základě procvičeného</a:t>
            </a:r>
          </a:p>
          <a:p>
            <a:r>
              <a:rPr lang="cs-CZ" dirty="0"/>
              <a:t>u</a:t>
            </a:r>
            <a:r>
              <a:rPr lang="cs-CZ" dirty="0" smtClean="0"/>
              <a:t>čiva:</a:t>
            </a:r>
          </a:p>
          <a:p>
            <a:endParaRPr lang="cs-CZ" dirty="0"/>
          </a:p>
          <a:p>
            <a:r>
              <a:rPr lang="cs-CZ" b="1" i="1" dirty="0" smtClean="0"/>
              <a:t>Na počátku 16. století nastoupil na český trůn mocný rakouský rod ……………………. .</a:t>
            </a:r>
          </a:p>
          <a:p>
            <a:r>
              <a:rPr lang="cs-CZ" b="1" i="1" dirty="0" smtClean="0"/>
              <a:t>Ten vládl čtyři staletí, do roku 1918. O rozvoj Prahy se velmi zasloužil císař …………… .</a:t>
            </a:r>
          </a:p>
          <a:p>
            <a:r>
              <a:rPr lang="cs-CZ" b="1" i="1" dirty="0" smtClean="0"/>
              <a:t>Po smrti Rudolfa II. další habsburští panovníci utlačovali České království, proto se </a:t>
            </a:r>
          </a:p>
          <a:p>
            <a:r>
              <a:rPr lang="cs-CZ" b="1" i="1" dirty="0"/>
              <a:t>č</a:t>
            </a:r>
            <a:r>
              <a:rPr lang="cs-CZ" b="1" i="1" dirty="0" smtClean="0"/>
              <a:t>eští páni vzbouřili. Roku 1620 došlo k rozhodující bitvě na ……………………………………….. . </a:t>
            </a:r>
          </a:p>
          <a:p>
            <a:r>
              <a:rPr lang="cs-CZ" b="1" i="1" dirty="0" smtClean="0"/>
              <a:t>Císařské vojsko zvítězilo a vypukla ………………………. </a:t>
            </a:r>
            <a:r>
              <a:rPr lang="cs-CZ" b="1" i="1" dirty="0"/>
              <a:t>v</a:t>
            </a:r>
            <a:r>
              <a:rPr lang="cs-CZ" b="1" i="1" dirty="0" smtClean="0"/>
              <a:t>álka. </a:t>
            </a:r>
          </a:p>
          <a:p>
            <a:endParaRPr lang="cs-CZ" b="1" i="1" dirty="0" smtClean="0"/>
          </a:p>
          <a:p>
            <a:endParaRPr lang="cs-CZ" b="1" i="1" dirty="0"/>
          </a:p>
          <a:p>
            <a:r>
              <a:rPr lang="cs-CZ" b="1" i="1" dirty="0" smtClean="0"/>
              <a:t>První panovnicí v Čechách i v celé habsburské říši se stala ………………………………………… .</a:t>
            </a:r>
          </a:p>
          <a:p>
            <a:r>
              <a:rPr lang="cs-CZ" b="1" i="1" dirty="0" smtClean="0"/>
              <a:t>Zavedla změny – reformy: ………………………………………………………………………………………..</a:t>
            </a:r>
          </a:p>
          <a:p>
            <a:r>
              <a:rPr lang="cs-CZ" b="1" i="1" dirty="0" smtClean="0"/>
              <a:t>………………………………………………………………………………………………………………………………. </a:t>
            </a:r>
          </a:p>
          <a:p>
            <a:r>
              <a:rPr lang="cs-CZ" b="1" i="1" dirty="0" smtClean="0"/>
              <a:t>V těchto změnách pokračoval také nejstarší syn Marie Terezie ………………………………… .</a:t>
            </a:r>
          </a:p>
          <a:p>
            <a:r>
              <a:rPr lang="cs-CZ" b="1" i="1" dirty="0" smtClean="0"/>
              <a:t>Byl jedním z nejoblíbenějších panovníků v našich dějinách. Zasloužil se o …………………..</a:t>
            </a:r>
          </a:p>
          <a:p>
            <a:r>
              <a:rPr lang="cs-CZ" b="1" i="1" dirty="0" smtClean="0"/>
              <a:t>…………………………………………………………………………………………………………………………….</a:t>
            </a:r>
            <a:endParaRPr lang="cs-CZ" b="1" i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971600" y="5589240"/>
            <a:ext cx="2815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Mini projekt : MEDAILONKY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485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1800200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 flipH="1">
            <a:off x="7093974" y="6396335"/>
            <a:ext cx="2044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http://www.obrazky.cz/?q=rudolf+2+habsbursk%C3%BD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95536" y="548680"/>
            <a:ext cx="3321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/>
              <a:t>RUDOLF II. HABSBURSKÝ</a:t>
            </a:r>
            <a:endParaRPr lang="cs-CZ" sz="2400" b="1" i="1" u="sng" dirty="0"/>
          </a:p>
        </p:txBody>
      </p:sp>
      <p:sp>
        <p:nvSpPr>
          <p:cNvPr id="7" name="TextovéPole 6"/>
          <p:cNvSpPr txBox="1"/>
          <p:nvPr/>
        </p:nvSpPr>
        <p:spPr>
          <a:xfrm>
            <a:off x="2339752" y="1484784"/>
            <a:ext cx="232672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Vládl v letech:</a:t>
            </a:r>
          </a:p>
          <a:p>
            <a:r>
              <a:rPr lang="cs-CZ" sz="2400" b="1" dirty="0" smtClean="0"/>
              <a:t>Sídlo monarchie:</a:t>
            </a:r>
          </a:p>
          <a:p>
            <a:r>
              <a:rPr lang="cs-CZ" sz="2400" b="1" dirty="0" smtClean="0"/>
              <a:t>Politické změny: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0" y="3348964"/>
            <a:ext cx="4368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Vynálezy </a:t>
            </a:r>
            <a:r>
              <a:rPr lang="cs-CZ" sz="2400" dirty="0" smtClean="0"/>
              <a:t>/ obrázky s popisem /: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35650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62" y="908720"/>
            <a:ext cx="20955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6492738" y="5973462"/>
            <a:ext cx="2592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http://www.obrazky.cz/?q=marie+terezie&amp;step=20&amp;filter=1&amp;s=&amp;size=any&amp;sId=Wq5iBv-0wzz1zVcUqwQV&amp;orientation=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203848" y="382460"/>
            <a:ext cx="2119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/>
              <a:t>MARIE TEREZIE</a:t>
            </a:r>
            <a:endParaRPr lang="cs-CZ" sz="2400" b="1" i="1" u="sng" dirty="0"/>
          </a:p>
        </p:txBody>
      </p:sp>
      <p:sp>
        <p:nvSpPr>
          <p:cNvPr id="5" name="TextovéPole 4"/>
          <p:cNvSpPr txBox="1"/>
          <p:nvPr/>
        </p:nvSpPr>
        <p:spPr>
          <a:xfrm>
            <a:off x="3203848" y="1412776"/>
            <a:ext cx="232672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Vládla v letech:</a:t>
            </a:r>
          </a:p>
          <a:p>
            <a:endParaRPr lang="cs-CZ" sz="2400" b="1" dirty="0" smtClean="0"/>
          </a:p>
          <a:p>
            <a:r>
              <a:rPr lang="cs-CZ" sz="2400" b="1" dirty="0" smtClean="0"/>
              <a:t>Sídlo monarchie:</a:t>
            </a:r>
          </a:p>
          <a:p>
            <a:endParaRPr lang="cs-CZ" sz="2400" b="1" dirty="0"/>
          </a:p>
          <a:p>
            <a:r>
              <a:rPr lang="cs-CZ" sz="2400" b="1" dirty="0" smtClean="0"/>
              <a:t>Politické změny:</a:t>
            </a:r>
          </a:p>
          <a:p>
            <a:endParaRPr lang="cs-CZ" sz="2400" b="1" dirty="0"/>
          </a:p>
          <a:p>
            <a:endParaRPr lang="cs-CZ" sz="2400" b="1" dirty="0" smtClean="0"/>
          </a:p>
          <a:p>
            <a:endParaRPr lang="cs-CZ" sz="24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523362" y="4228931"/>
            <a:ext cx="155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Vynálezy :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58177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2016224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6965643" y="6027003"/>
            <a:ext cx="21792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http://www.obrazky.cz/?q=josef+ii&amp;step=20&amp;filter=1&amp;s=&amp;size=any&amp;sId=cASmgaUFwOOozVAnJRrM&amp;orientation=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720149" y="334039"/>
            <a:ext cx="1241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/>
              <a:t>JOSEF II.</a:t>
            </a:r>
            <a:endParaRPr lang="cs-CZ" sz="2400" b="1" i="1" u="sng" dirty="0"/>
          </a:p>
        </p:txBody>
      </p:sp>
      <p:sp>
        <p:nvSpPr>
          <p:cNvPr id="5" name="TextovéPole 4"/>
          <p:cNvSpPr txBox="1"/>
          <p:nvPr/>
        </p:nvSpPr>
        <p:spPr>
          <a:xfrm>
            <a:off x="2627784" y="1268760"/>
            <a:ext cx="225125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Vládl v letech:</a:t>
            </a:r>
          </a:p>
          <a:p>
            <a:endParaRPr lang="cs-CZ" sz="2400" b="1" dirty="0"/>
          </a:p>
          <a:p>
            <a:r>
              <a:rPr lang="cs-CZ" sz="2400" b="1" dirty="0" smtClean="0"/>
              <a:t>Sídelní město:</a:t>
            </a:r>
          </a:p>
          <a:p>
            <a:endParaRPr lang="cs-CZ" sz="2400" b="1" dirty="0"/>
          </a:p>
          <a:p>
            <a:r>
              <a:rPr lang="cs-CZ" sz="2400" b="1" dirty="0" smtClean="0"/>
              <a:t>Politické změny: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1520" y="3946416"/>
            <a:ext cx="1404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Vynálezy: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45865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62" y="836712"/>
            <a:ext cx="172819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843808" y="548680"/>
            <a:ext cx="2077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/>
              <a:t>FRANZ JOSEF I.</a:t>
            </a:r>
            <a:endParaRPr lang="cs-CZ" sz="2400" b="1" i="1" u="sng" dirty="0"/>
          </a:p>
        </p:txBody>
      </p:sp>
      <p:sp>
        <p:nvSpPr>
          <p:cNvPr id="5" name="TextovéPole 4"/>
          <p:cNvSpPr txBox="1"/>
          <p:nvPr/>
        </p:nvSpPr>
        <p:spPr>
          <a:xfrm>
            <a:off x="2627784" y="1268760"/>
            <a:ext cx="23267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Vládl v letech:</a:t>
            </a:r>
          </a:p>
          <a:p>
            <a:r>
              <a:rPr lang="cs-CZ" sz="2400" b="1" dirty="0" smtClean="0"/>
              <a:t>Sídlo monarchie:</a:t>
            </a:r>
            <a:endParaRPr lang="cs-CZ" sz="2400" b="1" dirty="0"/>
          </a:p>
          <a:p>
            <a:r>
              <a:rPr lang="cs-CZ" sz="2400" b="1" dirty="0" smtClean="0"/>
              <a:t>Politické změny:</a:t>
            </a:r>
          </a:p>
          <a:p>
            <a:endParaRPr lang="cs-CZ" sz="24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9999" y="2953942"/>
            <a:ext cx="1404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Vynálezy:</a:t>
            </a:r>
            <a:endParaRPr lang="cs-CZ" sz="2400" b="1" dirty="0"/>
          </a:p>
        </p:txBody>
      </p:sp>
      <p:sp>
        <p:nvSpPr>
          <p:cNvPr id="7" name="Obdélník 6"/>
          <p:cNvSpPr/>
          <p:nvPr/>
        </p:nvSpPr>
        <p:spPr>
          <a:xfrm>
            <a:off x="4716016" y="6304002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dirty="0"/>
              <a:t>http://www.obrazky.cz/?q=franz+josef&amp;step=20&amp;filter=1&amp;s=&amp;size=any&amp;sId=cASmgaUFwQR6zXZVlb1I&amp;orientation</a:t>
            </a:r>
            <a:r>
              <a:rPr lang="cs-CZ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23832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5" y="836712"/>
            <a:ext cx="78488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                Habsburkové – závěrečné opakování</a:t>
            </a:r>
          </a:p>
          <a:p>
            <a:endParaRPr lang="cs-CZ" sz="2400" b="1" dirty="0" smtClean="0">
              <a:solidFill>
                <a:srgbClr val="FF0000"/>
              </a:solidFill>
            </a:endParaRPr>
          </a:p>
          <a:p>
            <a:r>
              <a:rPr lang="cs-CZ" b="1" dirty="0" smtClean="0"/>
              <a:t>1. Jediná panovnice na českém trůnu se jmenovala</a:t>
            </a:r>
          </a:p>
          <a:p>
            <a:r>
              <a:rPr lang="cs-CZ" b="1" dirty="0" smtClean="0"/>
              <a:t>       a/ Libuše   b/ Božena   c/ Marie</a:t>
            </a:r>
          </a:p>
          <a:p>
            <a:endParaRPr lang="cs-CZ" b="1" dirty="0" smtClean="0"/>
          </a:p>
          <a:p>
            <a:r>
              <a:rPr lang="cs-CZ" b="1" dirty="0" smtClean="0"/>
              <a:t>2. Práce na panských polích byla a/ rachota  b/ robota  c/ nuda</a:t>
            </a:r>
          </a:p>
          <a:p>
            <a:r>
              <a:rPr lang="cs-CZ" b="1" dirty="0" smtClean="0"/>
              <a:t>3. Josef II. </a:t>
            </a:r>
            <a:r>
              <a:rPr lang="cs-CZ" b="1" dirty="0"/>
              <a:t>z</a:t>
            </a:r>
            <a:r>
              <a:rPr lang="cs-CZ" b="1" dirty="0" smtClean="0"/>
              <a:t>rušil poddaným  a/ nevolnictví   b/ poddanství   c/ svobodu</a:t>
            </a:r>
          </a:p>
          <a:p>
            <a:r>
              <a:rPr lang="cs-CZ" b="1" dirty="0" smtClean="0"/>
              <a:t>4. Povinná školní docházka byla zavedena roku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a/ 1296     b/ 1620   c/ 1724</a:t>
            </a:r>
          </a:p>
          <a:p>
            <a:endParaRPr lang="cs-CZ" b="1" dirty="0" smtClean="0"/>
          </a:p>
          <a:p>
            <a:r>
              <a:rPr lang="cs-CZ" b="1" dirty="0" smtClean="0"/>
              <a:t>5. Josef II. Vyhlásil svobodu  a/cestování  b/náboženství  c/slova</a:t>
            </a:r>
          </a:p>
          <a:p>
            <a:r>
              <a:rPr lang="cs-CZ" b="1" dirty="0" smtClean="0"/>
              <a:t>6. Tato listina se jmenovala patent  a/toleranční  b/ solmizační  c/ věrnostní</a:t>
            </a:r>
          </a:p>
          <a:p>
            <a:pPr marL="342900" indent="-342900">
              <a:buAutoNum type="arabicPeriod" startAt="7"/>
            </a:pPr>
            <a:r>
              <a:rPr lang="cs-CZ" b="1" dirty="0" smtClean="0"/>
              <a:t>Poněmčování se jinak řekne a/ deratizace  b/ germanizace  c/ privatizace</a:t>
            </a:r>
          </a:p>
          <a:p>
            <a:endParaRPr lang="cs-CZ" b="1" dirty="0" smtClean="0"/>
          </a:p>
          <a:p>
            <a:pPr marL="342900" indent="-342900">
              <a:buAutoNum type="arabicPeriod" startAt="8"/>
            </a:pPr>
            <a:r>
              <a:rPr lang="cs-CZ" b="1" dirty="0" smtClean="0"/>
              <a:t>Marie Terezie měla a/ sedm   b/ dvanáct  c/ šestnáct  dětí.</a:t>
            </a:r>
          </a:p>
          <a:p>
            <a:r>
              <a:rPr lang="cs-CZ" b="1" dirty="0" smtClean="0"/>
              <a:t>9.  Mezi Habsburky nepatřil a/ Karel IV.  b/ Rudolf II.  c/ Ferdinand I. </a:t>
            </a:r>
          </a:p>
          <a:p>
            <a:r>
              <a:rPr lang="cs-CZ" b="1" dirty="0" smtClean="0"/>
              <a:t>10. V době nástupu Habsburků se začal šířit nový umělecký směr 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 a/ gotika   b/ renesance   c/ baroko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94774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100</TotalTime>
  <Words>463</Words>
  <Application>Microsoft Office PowerPoint</Application>
  <PresentationFormat>Předvádění na obrazovce (4:3)</PresentationFormat>
  <Paragraphs>86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Cesta</vt:lpstr>
      <vt:lpstr>Vytvořila: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user01</dc:creator>
  <cp:lastModifiedBy>simkova</cp:lastModifiedBy>
  <cp:revision>14</cp:revision>
  <cp:lastPrinted>2013-05-04T08:35:31Z</cp:lastPrinted>
  <dcterms:created xsi:type="dcterms:W3CDTF">2013-05-04T07:42:44Z</dcterms:created>
  <dcterms:modified xsi:type="dcterms:W3CDTF">2013-11-21T12:10:25Z</dcterms:modified>
</cp:coreProperties>
</file>