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208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edia.cz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TŘEBÍČSKO A JEHO PARAMETRY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 : Mgr.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259632" y="5301208"/>
            <a:ext cx="185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Datum:  7.3. </a:t>
            </a:r>
            <a:r>
              <a:rPr lang="cs-CZ" smtClean="0"/>
              <a:t>2012</a:t>
            </a:r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77523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929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549384"/>
              </p:ext>
            </p:extLst>
          </p:nvPr>
        </p:nvGraphicFramePr>
        <p:xfrm>
          <a:off x="1524000" y="1397000"/>
          <a:ext cx="6096000" cy="492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Anotace</a:t>
                      </a:r>
                    </a:p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Pracovní listy</a:t>
                      </a:r>
                      <a:r>
                        <a:rPr lang="cs-CZ" sz="1400" baseline="0" dirty="0" smtClean="0"/>
                        <a:t> a náměty činností směřující k poznání regionu z hlediska matematiky. Využívá práci s internetem, mapami při vyhledávání a porovnávání číselných údajů. Jedním z výstupů může být </a:t>
                      </a:r>
                      <a:r>
                        <a:rPr lang="cs-CZ" sz="1400" baseline="0" dirty="0" err="1" smtClean="0"/>
                        <a:t>miniprojekt</a:t>
                      </a:r>
                      <a:r>
                        <a:rPr lang="cs-CZ" sz="1400" baseline="0" dirty="0" smtClean="0"/>
                        <a:t>, který současně veškeré získané informace propojí a zdokumentuje.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Vyhledává, sbírá a třídí data. Čte a sestavuje jednoduché tabulky a diagramy. 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listy, internet,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miniprojekt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Uveden</a:t>
                      </a:r>
                      <a:r>
                        <a:rPr lang="cs-CZ" baseline="0" dirty="0" smtClean="0"/>
                        <a:t> v textu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73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08" y="1380480"/>
            <a:ext cx="23812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590531" y="653547"/>
            <a:ext cx="2956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OKRES TŘEBÍČ</a:t>
            </a:r>
            <a:endParaRPr lang="cs-CZ" sz="2400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3546805" y="1268760"/>
            <a:ext cx="48433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cs-CZ" i="1" dirty="0" smtClean="0"/>
              <a:t>Zjisti a doplň následující informace: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Okres Třebíč leží na Moravě v kraji ……………......... .</a:t>
            </a:r>
          </a:p>
          <a:p>
            <a:r>
              <a:rPr lang="cs-CZ" dirty="0" smtClean="0"/>
              <a:t>Jeho sídlem je město ……………………….. .</a:t>
            </a:r>
          </a:p>
          <a:p>
            <a:r>
              <a:rPr lang="cs-CZ" dirty="0" smtClean="0"/>
              <a:t>Třebíčsko leží na ploše ……………………. čtverečných</a:t>
            </a:r>
          </a:p>
          <a:p>
            <a:r>
              <a:rPr lang="cs-CZ" dirty="0"/>
              <a:t>k</a:t>
            </a:r>
            <a:r>
              <a:rPr lang="cs-CZ" dirty="0" smtClean="0"/>
              <a:t>ilometrů a má ……………………….  obyvatel.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3212976"/>
            <a:ext cx="8015143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 okrese je …………….  obcí, z toho ……………… měst a …………….  městysů. V roce 2003</a:t>
            </a:r>
          </a:p>
          <a:p>
            <a:r>
              <a:rPr lang="cs-CZ" dirty="0"/>
              <a:t>b</a:t>
            </a:r>
            <a:r>
              <a:rPr lang="cs-CZ" dirty="0" smtClean="0"/>
              <a:t>ylo na Třebíčsku 74 mateřských škol, 63 základních škol, 3 gymnázia, 8 SPŠ, 7 SOŠ,</a:t>
            </a:r>
          </a:p>
          <a:p>
            <a:r>
              <a:rPr lang="cs-CZ" dirty="0" smtClean="0"/>
              <a:t>1 VOŠ a 1 VŠ.                                                    </a:t>
            </a:r>
            <a:r>
              <a:rPr lang="cs-CZ" dirty="0" smtClean="0">
                <a:hlinkClick r:id="rId3"/>
              </a:rPr>
              <a:t>www.wikiedia.cz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i="1" dirty="0" smtClean="0"/>
              <a:t>Úkol: Vysvětlete si pojmy a zkratky a tvořte slovní úkoly, např</a:t>
            </a:r>
            <a:r>
              <a:rPr lang="cs-CZ" i="1" dirty="0" smtClean="0">
                <a:solidFill>
                  <a:srgbClr val="00B050"/>
                </a:solidFill>
              </a:rPr>
              <a:t>. </a:t>
            </a:r>
            <a:r>
              <a:rPr lang="cs-CZ" dirty="0" smtClean="0">
                <a:solidFill>
                  <a:srgbClr val="00B050"/>
                </a:solidFill>
              </a:rPr>
              <a:t>Kolik všech škol bylo</a:t>
            </a:r>
          </a:p>
          <a:p>
            <a:r>
              <a:rPr lang="cs-CZ" dirty="0">
                <a:solidFill>
                  <a:srgbClr val="00B050"/>
                </a:solidFill>
              </a:rPr>
              <a:t>n</a:t>
            </a:r>
            <a:r>
              <a:rPr lang="cs-CZ" dirty="0" smtClean="0">
                <a:solidFill>
                  <a:srgbClr val="00B050"/>
                </a:solidFill>
              </a:rPr>
              <a:t>a Třebíčsku v roce 2003?</a:t>
            </a:r>
          </a:p>
          <a:p>
            <a:r>
              <a:rPr lang="cs-CZ" i="1" dirty="0" smtClean="0">
                <a:solidFill>
                  <a:srgbClr val="00B050"/>
                </a:solidFill>
              </a:rPr>
              <a:t>Nebo: </a:t>
            </a:r>
            <a:r>
              <a:rPr lang="cs-CZ" dirty="0" smtClean="0">
                <a:solidFill>
                  <a:srgbClr val="00B050"/>
                </a:solidFill>
              </a:rPr>
              <a:t>Kolik čtverečných metrů zaujímá náš okres?</a:t>
            </a:r>
            <a:endParaRPr lang="cs-CZ" i="1" dirty="0" smtClean="0">
              <a:solidFill>
                <a:srgbClr val="00B050"/>
              </a:solidFill>
            </a:endParaRPr>
          </a:p>
          <a:p>
            <a:endParaRPr lang="cs-CZ" i="1" dirty="0" smtClean="0"/>
          </a:p>
          <a:p>
            <a:r>
              <a:rPr lang="cs-CZ" sz="1400" dirty="0" smtClean="0"/>
              <a:t>                                                                                                                                                  </a:t>
            </a:r>
          </a:p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2605290" y="1380480"/>
            <a:ext cx="253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prstClr val="black"/>
                </a:solidFill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97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915816" y="404664"/>
            <a:ext cx="3416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 smtClean="0"/>
              <a:t>Nejvyšší vrcholy našeho okresu</a:t>
            </a:r>
            <a:endParaRPr lang="cs-CZ" sz="2000" u="sng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874089"/>
              </p:ext>
            </p:extLst>
          </p:nvPr>
        </p:nvGraphicFramePr>
        <p:xfrm>
          <a:off x="1259632" y="1196752"/>
          <a:ext cx="6096000" cy="365760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336032"/>
                <a:gridCol w="2759968"/>
              </a:tblGrid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MAŘENKA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                  .        m</a:t>
                      </a:r>
                      <a:endParaRPr lang="cs-CZ" sz="2400" dirty="0"/>
                    </a:p>
                  </a:txBody>
                  <a:tcPr/>
                </a:tc>
              </a:tr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KOBYLÍ</a:t>
                      </a:r>
                      <a:r>
                        <a:rPr lang="cs-CZ" sz="2400" baseline="0" dirty="0" smtClean="0"/>
                        <a:t> HLAVA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               </a:t>
                      </a:r>
                      <a:r>
                        <a:rPr lang="cs-CZ" sz="2400" dirty="0" smtClean="0"/>
                        <a:t>.</a:t>
                      </a:r>
                      <a:r>
                        <a:rPr lang="cs-CZ" dirty="0" smtClean="0"/>
                        <a:t>          </a:t>
                      </a:r>
                      <a:r>
                        <a:rPr lang="cs-CZ" sz="2400" dirty="0" smtClean="0"/>
                        <a:t>m</a:t>
                      </a:r>
                      <a:endParaRPr lang="cs-CZ" dirty="0"/>
                    </a:p>
                  </a:txBody>
                  <a:tcPr/>
                </a:tc>
              </a:tr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ZADNÍ</a:t>
                      </a:r>
                      <a:r>
                        <a:rPr lang="cs-CZ" sz="2400" baseline="0" dirty="0" smtClean="0"/>
                        <a:t> HORA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KLUČOVSKÁ</a:t>
                      </a:r>
                      <a:r>
                        <a:rPr lang="cs-CZ" sz="2400" baseline="0" dirty="0" smtClean="0"/>
                        <a:t> HORA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ČÍHALSKÝ</a:t>
                      </a:r>
                      <a:r>
                        <a:rPr lang="cs-CZ" sz="2400" baseline="0" dirty="0" smtClean="0"/>
                        <a:t> KOPEC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JELENÍ</a:t>
                      </a:r>
                      <a:r>
                        <a:rPr lang="cs-CZ" sz="2400" baseline="0" dirty="0" smtClean="0"/>
                        <a:t> HLAVA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VLČÍ</a:t>
                      </a:r>
                      <a:r>
                        <a:rPr lang="cs-CZ" sz="2400" baseline="0" dirty="0" smtClean="0"/>
                        <a:t> KOPEC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0701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ZELENÝ KOPEC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115616" y="5085184"/>
            <a:ext cx="67989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u="sng" dirty="0" smtClean="0"/>
              <a:t>Soutěž ve dvojicích</a:t>
            </a:r>
            <a:r>
              <a:rPr lang="cs-CZ" i="1" dirty="0" smtClean="0"/>
              <a:t>: Komu se podaří </a:t>
            </a:r>
            <a:r>
              <a:rPr lang="cs-CZ" i="1" u="sng" dirty="0" smtClean="0"/>
              <a:t>co nejrychleji </a:t>
            </a:r>
            <a:r>
              <a:rPr lang="cs-CZ" i="1" dirty="0" smtClean="0"/>
              <a:t>uvedené „hory“ najít </a:t>
            </a:r>
          </a:p>
          <a:p>
            <a:r>
              <a:rPr lang="cs-CZ" i="1" dirty="0" smtClean="0"/>
              <a:t>na mapě a doplnit  jejich výšky? </a:t>
            </a:r>
          </a:p>
          <a:p>
            <a:r>
              <a:rPr lang="cs-CZ" i="1" u="sng" dirty="0" smtClean="0"/>
              <a:t>Další úkol</a:t>
            </a:r>
            <a:r>
              <a:rPr lang="cs-CZ" i="1" dirty="0" smtClean="0"/>
              <a:t>: Seřaďte tyto vrcholy od nejvyšší a porovnejte s horou Vráž.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82018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91680" y="620688"/>
            <a:ext cx="51487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i="1" dirty="0" smtClean="0">
                <a:solidFill>
                  <a:srgbClr val="0070C0"/>
                </a:solidFill>
              </a:rPr>
              <a:t>Zajímavý domácí úkol:  </a:t>
            </a:r>
            <a:r>
              <a:rPr lang="cs-CZ" sz="2400" i="1" u="sng" dirty="0" smtClean="0">
                <a:solidFill>
                  <a:srgbClr val="0070C0"/>
                </a:solidFill>
              </a:rPr>
              <a:t>ŘEKY TŘEBÍČSKA</a:t>
            </a:r>
          </a:p>
          <a:p>
            <a:endParaRPr lang="cs-CZ" sz="2400" i="1" u="sng" dirty="0" smtClean="0">
              <a:solidFill>
                <a:srgbClr val="0070C0"/>
              </a:solidFill>
            </a:endParaRPr>
          </a:p>
          <a:p>
            <a:endParaRPr lang="cs-CZ" sz="2400" i="1" u="sng" dirty="0">
              <a:solidFill>
                <a:srgbClr val="0070C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44960" y="1220852"/>
            <a:ext cx="7840544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Pracujte ve skupinách či dvojicích. </a:t>
            </a:r>
          </a:p>
          <a:p>
            <a:r>
              <a:rPr lang="cs-CZ" dirty="0" smtClean="0"/>
              <a:t>Nejznámější a hospodářsky nejdůležitější toky na našem okrese jsou:</a:t>
            </a:r>
          </a:p>
          <a:p>
            <a:pPr>
              <a:tabLst>
                <a:tab pos="5376863" algn="l"/>
              </a:tabLst>
            </a:pPr>
            <a:r>
              <a:rPr lang="cs-CZ" i="1" dirty="0" smtClean="0">
                <a:solidFill>
                  <a:srgbClr val="0070C0"/>
                </a:solidFill>
              </a:rPr>
              <a:t>JIHLAVA</a:t>
            </a:r>
          </a:p>
          <a:p>
            <a:pPr>
              <a:tabLst>
                <a:tab pos="5376863" algn="l"/>
              </a:tabLst>
            </a:pPr>
            <a:r>
              <a:rPr lang="cs-CZ" i="1" dirty="0" smtClean="0">
                <a:solidFill>
                  <a:srgbClr val="0070C0"/>
                </a:solidFill>
              </a:rPr>
              <a:t>ROKYTNÁ</a:t>
            </a:r>
          </a:p>
          <a:p>
            <a:pPr>
              <a:tabLst>
                <a:tab pos="5376863" algn="l"/>
              </a:tabLst>
            </a:pPr>
            <a:r>
              <a:rPr lang="cs-CZ" i="1" dirty="0" smtClean="0">
                <a:solidFill>
                  <a:srgbClr val="0070C0"/>
                </a:solidFill>
              </a:rPr>
              <a:t>OSLAVA</a:t>
            </a:r>
          </a:p>
          <a:p>
            <a:pPr>
              <a:tabLst>
                <a:tab pos="5376863" algn="l"/>
              </a:tabLst>
            </a:pPr>
            <a:r>
              <a:rPr lang="cs-CZ" i="1" dirty="0" smtClean="0">
                <a:solidFill>
                  <a:srgbClr val="0070C0"/>
                </a:solidFill>
              </a:rPr>
              <a:t>CHVOJNICE</a:t>
            </a:r>
          </a:p>
          <a:p>
            <a:pPr>
              <a:tabLst>
                <a:tab pos="5376863" algn="l"/>
              </a:tabLst>
            </a:pPr>
            <a:r>
              <a:rPr lang="cs-CZ" i="1" dirty="0" smtClean="0">
                <a:solidFill>
                  <a:srgbClr val="0070C0"/>
                </a:solidFill>
              </a:rPr>
              <a:t>STAŘEČSKÝ POTOK</a:t>
            </a:r>
          </a:p>
          <a:p>
            <a:pPr>
              <a:tabLst>
                <a:tab pos="5376863" algn="l"/>
              </a:tabLst>
            </a:pPr>
            <a:r>
              <a:rPr lang="cs-CZ" i="1" dirty="0" smtClean="0">
                <a:solidFill>
                  <a:srgbClr val="0070C0"/>
                </a:solidFill>
              </a:rPr>
              <a:t>ŹELETAVKA</a:t>
            </a:r>
          </a:p>
          <a:p>
            <a:r>
              <a:rPr lang="cs-CZ" i="1" dirty="0" smtClean="0"/>
              <a:t>Zjisti na internetu celkovou délku toku řeky a vodní plochu, kterou zaujímá.</a:t>
            </a:r>
          </a:p>
          <a:p>
            <a:r>
              <a:rPr lang="cs-CZ" i="1" dirty="0" smtClean="0"/>
              <a:t>Dále zjisti, zda je na řece přehrada a jakou má rozlohu. Dobrovolné informace:</a:t>
            </a:r>
          </a:p>
          <a:p>
            <a:r>
              <a:rPr lang="cs-CZ" i="1" dirty="0" smtClean="0"/>
              <a:t>Hospodářský význam, obrázek. </a:t>
            </a:r>
          </a:p>
          <a:p>
            <a:r>
              <a:rPr lang="cs-CZ" i="1" dirty="0" smtClean="0">
                <a:solidFill>
                  <a:srgbClr val="0070C0"/>
                </a:solidFill>
              </a:rPr>
              <a:t>Další práce /</a:t>
            </a:r>
            <a:r>
              <a:rPr lang="cs-CZ" i="1" dirty="0" err="1" smtClean="0">
                <a:solidFill>
                  <a:srgbClr val="0070C0"/>
                </a:solidFill>
              </a:rPr>
              <a:t>miniprojekt</a:t>
            </a:r>
            <a:r>
              <a:rPr lang="cs-CZ" i="1" dirty="0" smtClean="0">
                <a:solidFill>
                  <a:srgbClr val="0070C0"/>
                </a:solidFill>
              </a:rPr>
              <a:t>/ ve škole:</a:t>
            </a:r>
            <a:r>
              <a:rPr lang="cs-CZ" i="1" dirty="0" smtClean="0">
                <a:solidFill>
                  <a:schemeClr val="bg2"/>
                </a:solidFill>
              </a:rPr>
              <a:t> </a:t>
            </a:r>
            <a:r>
              <a:rPr lang="cs-CZ" i="1" dirty="0" smtClean="0"/>
              <a:t>Získané informace zpracujte </a:t>
            </a:r>
            <a:r>
              <a:rPr lang="cs-CZ" i="1" u="sng" dirty="0" smtClean="0"/>
              <a:t>společně</a:t>
            </a:r>
          </a:p>
          <a:p>
            <a:r>
              <a:rPr lang="cs-CZ" i="1" dirty="0" smtClean="0"/>
              <a:t> do tabulek a grafů, ve kterých porovnáte parametry vodních toků. Experimentujte</a:t>
            </a:r>
          </a:p>
          <a:p>
            <a:r>
              <a:rPr lang="cs-CZ" i="1" dirty="0" smtClean="0"/>
              <a:t>i s dalšími úkoly, např. celková délka, plocha,…</a:t>
            </a:r>
          </a:p>
          <a:p>
            <a:r>
              <a:rPr lang="cs-CZ" i="1" dirty="0" smtClean="0"/>
              <a:t>Nezapomeňte si </a:t>
            </a:r>
            <a:r>
              <a:rPr lang="cs-CZ" i="1" dirty="0" err="1" smtClean="0"/>
              <a:t>miniprojekt</a:t>
            </a:r>
            <a:r>
              <a:rPr lang="cs-CZ" i="1" dirty="0" smtClean="0"/>
              <a:t> vystavit ve třídě. </a:t>
            </a:r>
          </a:p>
          <a:p>
            <a:endParaRPr lang="cs-CZ" i="1" dirty="0" smtClean="0">
              <a:solidFill>
                <a:srgbClr val="0070C0"/>
              </a:solidFill>
            </a:endParaRPr>
          </a:p>
          <a:p>
            <a:r>
              <a:rPr lang="cs-CZ" i="1" dirty="0" smtClean="0"/>
              <a:t>                                                                       </a:t>
            </a:r>
            <a:r>
              <a:rPr lang="cs-CZ" i="1" smtClean="0"/>
              <a:t>/www.wikipedia.cz/</a:t>
            </a:r>
            <a:endParaRPr lang="cs-CZ" i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798" y="2286000"/>
            <a:ext cx="1143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852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390</Words>
  <Application>Microsoft Office PowerPoint</Application>
  <PresentationFormat>Předvádění na obrazovce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TŘEBÍČSKO A JEHO PARAMETRY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TŘEBÍČSKO V ČÍSLECH</dc:title>
  <dc:creator>user01</dc:creator>
  <cp:lastModifiedBy>simkova</cp:lastModifiedBy>
  <cp:revision>15</cp:revision>
  <dcterms:created xsi:type="dcterms:W3CDTF">2011-10-26T14:04:24Z</dcterms:created>
  <dcterms:modified xsi:type="dcterms:W3CDTF">2014-10-31T12:11:39Z</dcterms:modified>
</cp:coreProperties>
</file>