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217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BE23D-C5B3-455A-85A7-9769346769BC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1D025-F31F-4C7D-83E8-03E959366D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874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  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1D025-F31F-4C7D-83E8-03E959366D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79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js.cz/" TargetMode="External"/><Relationship Id="rId5" Type="http://schemas.openxmlformats.org/officeDocument/2006/relationships/hyperlink" Target="http://www.honkasro.cz/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MĚŘENÍ OBJEMU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1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988271"/>
              </p:ext>
            </p:extLst>
          </p:nvPr>
        </p:nvGraphicFramePr>
        <p:xfrm>
          <a:off x="179512" y="332656"/>
          <a:ext cx="8640960" cy="6629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5760640"/>
              </a:tblGrid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Miniprojekt</a:t>
                      </a:r>
                      <a:r>
                        <a:rPr lang="cs-CZ" baseline="0" dirty="0" smtClean="0"/>
                        <a:t> využívající mezipředmětových vztahů s přírodovědou. Slouží k připomenutí jednotek a měřidel objemu a základních převodů. Může být součástí větší práce zabývající se ostatními fyzikálními veličinami procvičovanými na prvním stupni.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Řeší jednoduché praktické úlohy a problémy.</a:t>
                      </a:r>
                      <a:r>
                        <a:rPr lang="cs-CZ" baseline="0" dirty="0" smtClean="0"/>
                        <a:t> Vyhledává, sbírá a třídí data.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Druh</a:t>
                      </a:r>
                      <a:r>
                        <a:rPr lang="cs-CZ" baseline="0" dirty="0" smtClean="0"/>
                        <a:t>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Je uveden v textu</a:t>
                      </a:r>
                      <a:endParaRPr lang="cs-CZ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11. 1.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9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671" y="1544597"/>
            <a:ext cx="2570060" cy="476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476" y="836711"/>
            <a:ext cx="2095500" cy="490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435" y="3805526"/>
            <a:ext cx="1935088" cy="11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624541" y="5969038"/>
            <a:ext cx="3037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5"/>
              </a:rPr>
              <a:t>www.honkasro.cz</a:t>
            </a:r>
            <a:r>
              <a:rPr lang="cs-CZ" dirty="0" smtClean="0"/>
              <a:t>   </a:t>
            </a:r>
            <a:r>
              <a:rPr lang="cs-CZ" dirty="0" smtClean="0">
                <a:hlinkClick r:id="rId6"/>
              </a:rPr>
              <a:t>www.gjs.cz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699792" y="64939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836711"/>
            <a:ext cx="43338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Pojmenuj předměty na obrázku</a:t>
            </a:r>
            <a:r>
              <a:rPr lang="cs-CZ" sz="2000" dirty="0"/>
              <a:t> </a:t>
            </a:r>
            <a:r>
              <a:rPr lang="cs-CZ" sz="2000" dirty="0" smtClean="0"/>
              <a:t>a  řekni,</a:t>
            </a:r>
          </a:p>
          <a:p>
            <a:r>
              <a:rPr lang="cs-CZ" sz="2000" dirty="0"/>
              <a:t>k</a:t>
            </a:r>
            <a:r>
              <a:rPr lang="cs-CZ" sz="2000" dirty="0" smtClean="0"/>
              <a:t> čemu slouží.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891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692696"/>
            <a:ext cx="7620932" cy="707886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4000" dirty="0" smtClean="0"/>
              <a:t>Jednotky objemu, základní převody </a:t>
            </a:r>
            <a:endParaRPr lang="cs-CZ" sz="4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8122" y="1429620"/>
            <a:ext cx="81065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i="1" dirty="0" smtClean="0"/>
              <a:t>Úkol:</a:t>
            </a:r>
            <a:r>
              <a:rPr lang="cs-CZ" i="1" dirty="0" smtClean="0"/>
              <a:t> Připomeň si jednotky objemu a napiš, co můžeme  měřit v litrech, hektolitrech</a:t>
            </a:r>
          </a:p>
          <a:p>
            <a:r>
              <a:rPr lang="cs-CZ" i="1" dirty="0" smtClean="0"/>
              <a:t>a mililitrech. Přines si různé nádoby a změř jejich objem. Pracujte ve skupinách  a vše </a:t>
            </a:r>
          </a:p>
          <a:p>
            <a:r>
              <a:rPr lang="cs-CZ" i="1" dirty="0" smtClean="0"/>
              <a:t>Zaznamenejte, např. formou </a:t>
            </a:r>
            <a:r>
              <a:rPr lang="cs-CZ" i="1" dirty="0" err="1" smtClean="0"/>
              <a:t>miniprojektu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827584" y="2780928"/>
            <a:ext cx="710002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l</a:t>
            </a:r>
            <a:r>
              <a:rPr lang="cs-CZ" sz="3200" dirty="0" smtClean="0">
                <a:solidFill>
                  <a:srgbClr val="FF0000"/>
                </a:solidFill>
              </a:rPr>
              <a:t>itr: …………………………………………………………</a:t>
            </a:r>
          </a:p>
          <a:p>
            <a:endParaRPr lang="cs-CZ" sz="3200" dirty="0" smtClean="0">
              <a:solidFill>
                <a:srgbClr val="FF0000"/>
              </a:solidFill>
            </a:endParaRPr>
          </a:p>
          <a:p>
            <a:r>
              <a:rPr lang="cs-CZ" sz="3200" dirty="0" smtClean="0">
                <a:solidFill>
                  <a:srgbClr val="FF0000"/>
                </a:solidFill>
              </a:rPr>
              <a:t>hektolitr: ………………………………………………</a:t>
            </a:r>
          </a:p>
          <a:p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dirty="0">
                <a:solidFill>
                  <a:srgbClr val="FF0000"/>
                </a:solidFill>
              </a:rPr>
              <a:t>m</a:t>
            </a:r>
            <a:r>
              <a:rPr lang="cs-CZ" sz="3200" dirty="0" smtClean="0">
                <a:solidFill>
                  <a:srgbClr val="FF0000"/>
                </a:solidFill>
              </a:rPr>
              <a:t>ililitr: …………………………………………………..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971599" y="575967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0381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052736"/>
            <a:ext cx="27018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Převáděj jednotky objemu.</a:t>
            </a:r>
          </a:p>
          <a:p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874440" y="1699067"/>
            <a:ext cx="3121496" cy="914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 l = 1000 ml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427984" y="1699067"/>
            <a:ext cx="3024336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 hl = 100 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043608" y="3051912"/>
            <a:ext cx="562205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2l =             ml                                     20 hl  =                         l </a:t>
            </a:r>
          </a:p>
          <a:p>
            <a:endParaRPr lang="cs-CZ" dirty="0"/>
          </a:p>
          <a:p>
            <a:r>
              <a:rPr lang="cs-CZ" dirty="0" smtClean="0"/>
              <a:t>4 000 ml =               l                           200 l =                       hl</a:t>
            </a:r>
          </a:p>
          <a:p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54 l =                     ml                          125 l =                        ml</a:t>
            </a:r>
          </a:p>
          <a:p>
            <a:endParaRPr lang="cs-CZ" dirty="0"/>
          </a:p>
          <a:p>
            <a:r>
              <a:rPr lang="cs-CZ" dirty="0" smtClean="0"/>
              <a:t>37 l =                     ml                          5 000 l =                     hl</a:t>
            </a:r>
          </a:p>
          <a:p>
            <a:endParaRPr lang="cs-CZ" dirty="0"/>
          </a:p>
          <a:p>
            <a:r>
              <a:rPr lang="cs-CZ" dirty="0" smtClean="0"/>
              <a:t>2 l 29 ml =            ml                           3 hl 188 l =                  l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59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836712"/>
            <a:ext cx="8225200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i="1" u="sng" dirty="0" smtClean="0"/>
              <a:t>DVĚ HÁDANKY NA ZÁVĚR</a:t>
            </a:r>
          </a:p>
          <a:p>
            <a:endParaRPr lang="cs-CZ" sz="2000" dirty="0"/>
          </a:p>
          <a:p>
            <a:pPr marL="457200" indent="-457200">
              <a:buAutoNum type="arabicPeriod"/>
            </a:pPr>
            <a:r>
              <a:rPr lang="cs-CZ" sz="2000" dirty="0" smtClean="0">
                <a:solidFill>
                  <a:srgbClr val="FF0000"/>
                </a:solidFill>
              </a:rPr>
              <a:t>Teta potřebuje na zavařování odměřit přesně 3 litry vody. Má však pouze </a:t>
            </a:r>
          </a:p>
          <a:p>
            <a:r>
              <a:rPr lang="cs-CZ" sz="2000" dirty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      dvoulitrovou a pětilitrovou nádobu. Jak si pomůže?</a:t>
            </a:r>
          </a:p>
          <a:p>
            <a:endParaRPr lang="cs-CZ" sz="2000" dirty="0">
              <a:solidFill>
                <a:srgbClr val="FF0000"/>
              </a:solidFill>
            </a:endParaRPr>
          </a:p>
          <a:p>
            <a:endParaRPr lang="cs-CZ" sz="2000" dirty="0" smtClean="0">
              <a:solidFill>
                <a:srgbClr val="FF0000"/>
              </a:solidFill>
            </a:endParaRPr>
          </a:p>
          <a:p>
            <a:endParaRPr lang="cs-CZ" sz="2000" dirty="0">
              <a:solidFill>
                <a:srgbClr val="FF0000"/>
              </a:solidFill>
            </a:endParaRPr>
          </a:p>
          <a:p>
            <a:pPr marL="457200" indent="-457200">
              <a:buAutoNum type="arabicPeriod" startAt="2"/>
            </a:pPr>
            <a:r>
              <a:rPr lang="cs-CZ" sz="2000" dirty="0" smtClean="0">
                <a:solidFill>
                  <a:srgbClr val="00B050"/>
                </a:solidFill>
              </a:rPr>
              <a:t>Simona potřebuje přesně 4 litry vody. Má však jen třílitrovou a pěti-</a:t>
            </a:r>
          </a:p>
          <a:p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   litrovou nádobu. Jak to má udělat?</a:t>
            </a:r>
          </a:p>
          <a:p>
            <a:endParaRPr lang="cs-CZ" sz="2000" dirty="0">
              <a:solidFill>
                <a:srgbClr val="00B050"/>
              </a:solidFill>
            </a:endParaRPr>
          </a:p>
          <a:p>
            <a:endParaRPr lang="cs-CZ" sz="2000" dirty="0" smtClean="0">
              <a:solidFill>
                <a:srgbClr val="00B050"/>
              </a:solidFill>
            </a:endParaRPr>
          </a:p>
          <a:p>
            <a:endParaRPr lang="cs-CZ" sz="2000" dirty="0">
              <a:solidFill>
                <a:srgbClr val="00B050"/>
              </a:solidFill>
            </a:endParaRPr>
          </a:p>
          <a:p>
            <a:r>
              <a:rPr lang="cs-CZ" sz="2000" i="1" dirty="0" smtClean="0"/>
              <a:t>Výsledky:</a:t>
            </a:r>
            <a:r>
              <a:rPr lang="cs-CZ" sz="1200" i="1" dirty="0" smtClean="0"/>
              <a:t> 1. Teta nalije z pětilitrové nádoby vodu do dvoulitrové a zůstanou jí přesně 3 litry.</a:t>
            </a:r>
          </a:p>
          <a:p>
            <a:endParaRPr lang="cs-CZ" sz="1200" i="1" dirty="0"/>
          </a:p>
          <a:p>
            <a:r>
              <a:rPr lang="cs-CZ" sz="1200" i="1" dirty="0" smtClean="0"/>
              <a:t>                             2. a/  Dvakrát nalije vodu z třílitrové nádoby do pětilitrové. V třílitrové jí zůstane 1 l vody, který nalije </a:t>
            </a:r>
          </a:p>
          <a:p>
            <a:r>
              <a:rPr lang="cs-CZ" sz="1200" i="1" dirty="0"/>
              <a:t>d</a:t>
            </a:r>
            <a:r>
              <a:rPr lang="cs-CZ" sz="1200" i="1" dirty="0" smtClean="0"/>
              <a:t>o prázdné pětilitrové nádoby, doplní z třílitrové nádoby na 4 litry. </a:t>
            </a:r>
          </a:p>
          <a:p>
            <a:r>
              <a:rPr lang="cs-CZ" sz="1200" i="1" dirty="0"/>
              <a:t> </a:t>
            </a:r>
            <a:r>
              <a:rPr lang="cs-CZ" sz="1200" i="1" dirty="0" smtClean="0"/>
              <a:t>                                b/ Z pětilitrové nádoby lije do třílitrové, zůstanou jí 2 l. Třílitrovou nádobu vylije a nalije do ní </a:t>
            </a:r>
          </a:p>
          <a:p>
            <a:r>
              <a:rPr lang="cs-CZ" sz="1200" i="1" dirty="0" smtClean="0"/>
              <a:t>2 l z pětilitrové. Přelije z pětilitrové 1 l. V pětilitrové nádobě zbydou 4 l. </a:t>
            </a:r>
            <a:endParaRPr lang="cs-CZ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5671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356</Words>
  <Application>Microsoft Office PowerPoint</Application>
  <PresentationFormat>Předvádění na obrazovce (4:3)</PresentationFormat>
  <Paragraphs>61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MĚŘENÍ OBJEMU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OBJEMU Autor: Mgr. Ivana Tesařová</dc:title>
  <dc:creator>user01</dc:creator>
  <cp:lastModifiedBy>simkova</cp:lastModifiedBy>
  <cp:revision>13</cp:revision>
  <dcterms:created xsi:type="dcterms:W3CDTF">2012-01-08T08:36:41Z</dcterms:created>
  <dcterms:modified xsi:type="dcterms:W3CDTF">2014-10-31T12:07:46Z</dcterms:modified>
</cp:coreProperties>
</file>