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2208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OBSAHY ROVINNÝCH ÚTVARŮ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Autor: Mgr. Ivana Tesařová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475656" y="5013176"/>
            <a:ext cx="2104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DATUM : 28. 3. </a:t>
            </a:r>
            <a:r>
              <a:rPr lang="cs-CZ" smtClean="0"/>
              <a:t>2012</a:t>
            </a:r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841485"/>
            <a:ext cx="6081713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8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181498"/>
              </p:ext>
            </p:extLst>
          </p:nvPr>
        </p:nvGraphicFramePr>
        <p:xfrm>
          <a:off x="611560" y="692696"/>
          <a:ext cx="7704856" cy="5961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88432"/>
                <a:gridCol w="3816424"/>
              </a:tblGrid>
              <a:tr h="497448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 a tipy sloužící k zavedení plošných</a:t>
                      </a:r>
                      <a:r>
                        <a:rPr lang="cs-CZ" baseline="0" dirty="0" smtClean="0"/>
                        <a:t> měr. Využívá jednotkových čtverců jako názoru. Ty současně slouží k vyvození vzorců pro výpočet obsahu čtverce i obdélníka i názornému převádění jednotek.</a:t>
                      </a:r>
                      <a:endParaRPr lang="cs-CZ" dirty="0"/>
                    </a:p>
                  </a:txBody>
                  <a:tcPr/>
                </a:tc>
              </a:tr>
              <a:tr h="598891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598891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Matematika</a:t>
                      </a:r>
                      <a:endParaRPr lang="cs-CZ" dirty="0"/>
                    </a:p>
                  </a:txBody>
                  <a:tcPr/>
                </a:tc>
              </a:tr>
              <a:tr h="598891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Narýsuje</a:t>
                      </a:r>
                      <a:r>
                        <a:rPr lang="cs-CZ" baseline="0" dirty="0" smtClean="0"/>
                        <a:t> základní geometrické útvary /čtverec, obdélník/. Určí obsah obrazce pomocí čtvercové sítě a užívá základní jednotky obsahu.</a:t>
                      </a:r>
                      <a:endParaRPr lang="cs-CZ" dirty="0"/>
                    </a:p>
                  </a:txBody>
                  <a:tcPr/>
                </a:tc>
              </a:tr>
              <a:tr h="598891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 a návody pro práci v rovině</a:t>
                      </a:r>
                      <a:endParaRPr lang="cs-CZ" dirty="0"/>
                    </a:p>
                  </a:txBody>
                  <a:tcPr/>
                </a:tc>
              </a:tr>
              <a:tr h="598891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5. ročníku</a:t>
                      </a:r>
                      <a:endParaRPr lang="cs-CZ" dirty="0"/>
                    </a:p>
                  </a:txBody>
                  <a:tcPr/>
                </a:tc>
              </a:tr>
              <a:tr h="598891">
                <a:tc>
                  <a:txBody>
                    <a:bodyPr/>
                    <a:lstStyle/>
                    <a:p>
                      <a:r>
                        <a:rPr lang="cs-CZ" smtClean="0"/>
                        <a:t>Metodický postup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Je podrobně uveden </a:t>
                      </a:r>
                      <a:r>
                        <a:rPr lang="cs-CZ" smtClean="0"/>
                        <a:t>v textu.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030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99592" y="1556792"/>
            <a:ext cx="760035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Jeden metr čtverečný je plocha /obsah/ čtverce o straně 1m.</a:t>
            </a:r>
          </a:p>
          <a:p>
            <a:pPr algn="ctr"/>
            <a:endParaRPr lang="cs-CZ" sz="2000" dirty="0" smtClean="0"/>
          </a:p>
          <a:p>
            <a:pPr algn="ctr"/>
            <a:r>
              <a:rPr lang="cs-CZ" sz="2000" i="1" dirty="0" smtClean="0"/>
              <a:t>Úkol: </a:t>
            </a:r>
            <a:r>
              <a:rPr lang="cs-CZ" sz="2000" dirty="0" smtClean="0"/>
              <a:t>Vystřihněte takový čtverec z papíru a rozdělte jej na menší </a:t>
            </a:r>
          </a:p>
          <a:p>
            <a:pPr algn="ctr"/>
            <a:r>
              <a:rPr lang="cs-CZ" sz="2000" dirty="0" smtClean="0"/>
              <a:t>jednotky obsahu: decimetry čtverečné, centimetry čtverečné,</a:t>
            </a:r>
          </a:p>
          <a:p>
            <a:pPr algn="ctr"/>
            <a:r>
              <a:rPr lang="cs-CZ" sz="2000" dirty="0"/>
              <a:t>m</a:t>
            </a:r>
            <a:r>
              <a:rPr lang="cs-CZ" sz="2000" dirty="0" smtClean="0"/>
              <a:t>ilimetry čtverečné. /</a:t>
            </a:r>
            <a:r>
              <a:rPr lang="cs-CZ" sz="2000" i="1" dirty="0" smtClean="0"/>
              <a:t>skupinová práce/</a:t>
            </a:r>
          </a:p>
          <a:p>
            <a:pPr algn="ctr"/>
            <a:r>
              <a:rPr lang="cs-CZ" sz="2000" dirty="0" smtClean="0"/>
              <a:t>Do sešitu si vlepte čtverec o straně jeden decimetr čtverečný rozdělený</a:t>
            </a:r>
          </a:p>
          <a:p>
            <a:pPr algn="ctr"/>
            <a:r>
              <a:rPr lang="cs-CZ" sz="2000" dirty="0"/>
              <a:t>n</a:t>
            </a:r>
            <a:r>
              <a:rPr lang="cs-CZ" sz="2000" dirty="0" smtClean="0"/>
              <a:t>a menší jednotky obsahu./individuální práce/.</a:t>
            </a:r>
          </a:p>
          <a:p>
            <a:pPr algn="ctr"/>
            <a:endParaRPr lang="cs-CZ" sz="2000" dirty="0" smtClean="0"/>
          </a:p>
        </p:txBody>
      </p:sp>
      <p:sp>
        <p:nvSpPr>
          <p:cNvPr id="4" name="TextovéPole 3"/>
          <p:cNvSpPr txBox="1"/>
          <p:nvPr/>
        </p:nvSpPr>
        <p:spPr>
          <a:xfrm>
            <a:off x="1547664" y="980726"/>
            <a:ext cx="57483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u="sng" dirty="0" smtClean="0"/>
              <a:t>PRAKTICKÉ ZAVEDENÍ PLOŠNÝCH JEDNOTEK</a:t>
            </a:r>
            <a:endParaRPr lang="cs-CZ" sz="2400" b="1" u="sng" dirty="0"/>
          </a:p>
        </p:txBody>
      </p:sp>
      <p:sp>
        <p:nvSpPr>
          <p:cNvPr id="8" name="TextovéPole 7"/>
          <p:cNvSpPr txBox="1"/>
          <p:nvPr/>
        </p:nvSpPr>
        <p:spPr>
          <a:xfrm>
            <a:off x="1043608" y="4365104"/>
            <a:ext cx="757662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S pomocí takto vyrobených pomůcek můžeš snadno převádět jednotky </a:t>
            </a:r>
          </a:p>
          <a:p>
            <a:r>
              <a:rPr lang="cs-CZ" sz="2000" dirty="0"/>
              <a:t>o</a:t>
            </a:r>
            <a:r>
              <a:rPr lang="cs-CZ" sz="2000" dirty="0" smtClean="0"/>
              <a:t>bsahu. Nejdříve zjisti a doplň:</a:t>
            </a:r>
          </a:p>
          <a:p>
            <a:r>
              <a:rPr lang="cs-CZ" sz="2000" dirty="0" smtClean="0"/>
              <a:t>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7914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43608" y="1052736"/>
            <a:ext cx="28223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1metr čtverečný =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043608" y="3717032"/>
            <a:ext cx="2684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OBSAH ČTVERCE</a:t>
            </a:r>
            <a:endParaRPr lang="cs-CZ" sz="24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951242" y="4396462"/>
            <a:ext cx="7175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Obsah čtverce tedy spočítáme tak, že mezi sebou  vynásobíme …………………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1043608" y="4869160"/>
            <a:ext cx="54540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……………………………………                     Vzorec:     </a:t>
            </a:r>
            <a:r>
              <a:rPr lang="cs-CZ" sz="2800" dirty="0" smtClean="0">
                <a:solidFill>
                  <a:srgbClr val="FF0000"/>
                </a:solidFill>
              </a:rPr>
              <a:t>S = a. a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1043608" y="5517232"/>
            <a:ext cx="69810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i="1" dirty="0" smtClean="0"/>
              <a:t>Úkol: </a:t>
            </a:r>
            <a:r>
              <a:rPr lang="cs-CZ" dirty="0" smtClean="0"/>
              <a:t>Podle časových možností se pokus podobným způsobem zjistit, jak </a:t>
            </a:r>
          </a:p>
          <a:p>
            <a:r>
              <a:rPr lang="cs-CZ" dirty="0" smtClean="0"/>
              <a:t>vypočítáme obsah obdélníka.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68211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476672"/>
            <a:ext cx="8244249" cy="63094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OBSAH OBDÉLNÍKA</a:t>
            </a:r>
          </a:p>
          <a:p>
            <a:endParaRPr lang="cs-CZ" sz="2000" dirty="0" smtClean="0"/>
          </a:p>
          <a:p>
            <a:r>
              <a:rPr lang="cs-CZ" sz="2000" dirty="0" smtClean="0"/>
              <a:t>Obsah obdélníka vypočítáme tak, že vynásobíme …………………………………</a:t>
            </a:r>
          </a:p>
          <a:p>
            <a:r>
              <a:rPr lang="cs-CZ" sz="2000" dirty="0" smtClean="0"/>
              <a:t>………………………………………. Vzorec:   </a:t>
            </a:r>
            <a:r>
              <a:rPr lang="cs-CZ" sz="2800" dirty="0" smtClean="0">
                <a:solidFill>
                  <a:srgbClr val="FF0000"/>
                </a:solidFill>
              </a:rPr>
              <a:t>S = a . b</a:t>
            </a:r>
          </a:p>
          <a:p>
            <a:endParaRPr lang="cs-CZ" sz="2800" dirty="0">
              <a:solidFill>
                <a:srgbClr val="FF0000"/>
              </a:solidFill>
            </a:endParaRPr>
          </a:p>
          <a:p>
            <a:r>
              <a:rPr lang="cs-CZ" sz="2000" i="1" u="sng" dirty="0" smtClean="0"/>
              <a:t>Další praktická cvičení:  </a:t>
            </a:r>
            <a:r>
              <a:rPr lang="cs-CZ" sz="2000" dirty="0" smtClean="0"/>
              <a:t>Z milimetrového papíru stříhej čtverce a obdélníky</a:t>
            </a:r>
          </a:p>
          <a:p>
            <a:r>
              <a:rPr lang="cs-CZ" sz="2000" dirty="0" smtClean="0"/>
              <a:t>a zjisti jejich obsah. Je také možné nejdříve jejich obsah vypočítat a posléze</a:t>
            </a:r>
          </a:p>
          <a:p>
            <a:r>
              <a:rPr lang="cs-CZ" sz="2000" dirty="0" smtClean="0"/>
              <a:t>ověřit přesnost spočítáním čtverců. Současně převáděj na menší jednotky</a:t>
            </a:r>
          </a:p>
          <a:p>
            <a:r>
              <a:rPr lang="cs-CZ" sz="2000" dirty="0"/>
              <a:t>o</a:t>
            </a:r>
            <a:r>
              <a:rPr lang="cs-CZ" sz="2000" dirty="0" smtClean="0"/>
              <a:t>bsahu. </a:t>
            </a:r>
          </a:p>
          <a:p>
            <a:endParaRPr lang="cs-CZ" sz="2000" dirty="0" smtClean="0"/>
          </a:p>
          <a:p>
            <a:r>
              <a:rPr lang="cs-CZ" sz="2000" i="1" dirty="0" smtClean="0"/>
              <a:t>Nyní již můžeš převádět:</a:t>
            </a:r>
          </a:p>
          <a:p>
            <a:endParaRPr lang="cs-CZ" sz="2000" dirty="0"/>
          </a:p>
          <a:p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i="1" u="sng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88249"/>
              </p:ext>
            </p:extLst>
          </p:nvPr>
        </p:nvGraphicFramePr>
        <p:xfrm>
          <a:off x="539550" y="4653136"/>
          <a:ext cx="824425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4425"/>
                <a:gridCol w="824425"/>
                <a:gridCol w="824425"/>
                <a:gridCol w="824425"/>
                <a:gridCol w="824425"/>
                <a:gridCol w="824425"/>
                <a:gridCol w="824425"/>
                <a:gridCol w="824425"/>
                <a:gridCol w="824425"/>
                <a:gridCol w="824425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decimetr</a:t>
                      </a:r>
                    </a:p>
                    <a:p>
                      <a:r>
                        <a:rPr lang="cs-CZ" sz="1200" dirty="0" smtClean="0"/>
                        <a:t>čtverečný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2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0,06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centimetr</a:t>
                      </a:r>
                    </a:p>
                    <a:p>
                      <a:r>
                        <a:rPr lang="cs-CZ" sz="1200" dirty="0" smtClean="0"/>
                        <a:t>čtverečný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4 000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milimetr</a:t>
                      </a:r>
                    </a:p>
                    <a:p>
                      <a:r>
                        <a:rPr lang="cs-CZ" sz="1200" dirty="0" smtClean="0"/>
                        <a:t>čtverečný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921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301</Words>
  <Application>Microsoft Office PowerPoint</Application>
  <PresentationFormat>Předvádění na obrazovce (4:3)</PresentationFormat>
  <Paragraphs>65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OBSAHY ROVINNÝCH ÚTVARŮ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OBSAHY ROVINNÝCH ÚTVARŮ</dc:title>
  <dc:creator>user01</dc:creator>
  <cp:lastModifiedBy>simkova</cp:lastModifiedBy>
  <cp:revision>9</cp:revision>
  <dcterms:created xsi:type="dcterms:W3CDTF">2011-11-17T07:31:59Z</dcterms:created>
  <dcterms:modified xsi:type="dcterms:W3CDTF">2014-10-31T12:08:58Z</dcterms:modified>
</cp:coreProperties>
</file>