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>
        <p:scale>
          <a:sx n="89" d="100"/>
          <a:sy n="89" d="100"/>
        </p:scale>
        <p:origin x="-2178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br>
              <a:rPr lang="cs-CZ" dirty="0" smtClean="0"/>
            </a:br>
            <a:r>
              <a:rPr lang="cs-CZ" dirty="0" smtClean="0"/>
              <a:t>Matematická štafeta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Autor: Mgr. Ivana Tesařová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907704" y="4869160"/>
            <a:ext cx="19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Datum: 17. 5. </a:t>
            </a:r>
            <a:r>
              <a:rPr lang="cs-CZ" smtClean="0"/>
              <a:t>2012</a:t>
            </a:r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8424" y="980728"/>
            <a:ext cx="6081713" cy="1485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932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2621044"/>
              </p:ext>
            </p:extLst>
          </p:nvPr>
        </p:nvGraphicFramePr>
        <p:xfrm>
          <a:off x="827584" y="1397000"/>
          <a:ext cx="7488832" cy="4505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44416"/>
                <a:gridCol w="3744416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Anotace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Pohybová hra spojená s matematikou.</a:t>
                      </a:r>
                      <a:r>
                        <a:rPr lang="cs-CZ" baseline="0" dirty="0" smtClean="0"/>
                        <a:t> Lze ji částečně využít k aktivizaci na začátku vyučování, nebo celou jako soutěž skupin. Využívá mezipředmětových vztahů s tělesnou výchovou.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 Tesařová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Matematika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 výstup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Řeší</a:t>
                      </a:r>
                      <a:r>
                        <a:rPr lang="cs-CZ" baseline="0" dirty="0" smtClean="0"/>
                        <a:t> úlohy, ve kterých aplikuje osvojené početní operace v celém oboru přirozených čísel.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Druh učebního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Hra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</a:t>
                      </a:r>
                      <a:r>
                        <a:rPr lang="cs-CZ" baseline="0" dirty="0" smtClean="0"/>
                        <a:t> skupina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5. ročníku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mtClean="0"/>
                        <a:t>Metodický postup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Je uveden v textu.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848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836712"/>
            <a:ext cx="811036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i="1" u="sng" dirty="0" smtClean="0"/>
              <a:t>Pravidla hry :</a:t>
            </a:r>
          </a:p>
          <a:p>
            <a:r>
              <a:rPr lang="cs-CZ" sz="2400" dirty="0" smtClean="0"/>
              <a:t>Třída je rozdělena na skupiny, nejlépe dvě až tři. Kolik skupin,</a:t>
            </a:r>
          </a:p>
          <a:p>
            <a:r>
              <a:rPr lang="cs-CZ" sz="2400" dirty="0" smtClean="0"/>
              <a:t>tolik sad příkladů. Ty jsou očíslovány a  rozmístěny na druhé straně třídy na zemi. Z každé skupiny vybereme jednoho</a:t>
            </a:r>
          </a:p>
          <a:p>
            <a:r>
              <a:rPr lang="cs-CZ" sz="2400" dirty="0" smtClean="0"/>
              <a:t>„revizora“ , který kontroluje výsledky / pro objektivnost výsledky</a:t>
            </a:r>
          </a:p>
          <a:p>
            <a:r>
              <a:rPr lang="cs-CZ" sz="2400" dirty="0" smtClean="0"/>
              <a:t>jiné skupiny/. Revizor má své předem určené místo </a:t>
            </a:r>
          </a:p>
          <a:p>
            <a:r>
              <a:rPr lang="cs-CZ" sz="2400" dirty="0" smtClean="0"/>
              <a:t> „u přepážky“ mimo hrací prostor. Hra může začít. </a:t>
            </a:r>
          </a:p>
          <a:p>
            <a:r>
              <a:rPr lang="cs-CZ" sz="2400" dirty="0" smtClean="0"/>
              <a:t>Na znamení vybíhá z každé skupiny jeden „nosič“ a přináší úkol </a:t>
            </a:r>
          </a:p>
          <a:p>
            <a:r>
              <a:rPr lang="cs-CZ" sz="2400" dirty="0" smtClean="0"/>
              <a:t>označený číslem 1. Celá skupina jej společně řeší, nosič odnese revizorovi ke kontrole. Ten výsledek neprozrazuje, jen označí.  </a:t>
            </a:r>
          </a:p>
          <a:p>
            <a:r>
              <a:rPr lang="cs-CZ" sz="2400" dirty="0" smtClean="0"/>
              <a:t>Je-li výsledek správný, vybíhá další běžec pro úkol s číslem 2. V opačném případě musí skupina příklad řešit znovu. Hra pokračuje, dokud nejsou všechny příklady vyřešené. To se samozřejmě netýká skupiny, která je na posledním místě. </a:t>
            </a:r>
          </a:p>
          <a:p>
            <a:r>
              <a:rPr lang="cs-CZ" sz="2400" dirty="0" smtClean="0"/>
              <a:t>                                         /www.bestpage.cz/</a:t>
            </a:r>
            <a:endParaRPr lang="cs-CZ" sz="2400" dirty="0"/>
          </a:p>
        </p:txBody>
      </p:sp>
      <p:pic>
        <p:nvPicPr>
          <p:cNvPr id="1028" name="Picture 4" descr="http://bestpage.cz/gif/54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99292"/>
            <a:ext cx="752475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231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4765399"/>
              </p:ext>
            </p:extLst>
          </p:nvPr>
        </p:nvGraphicFramePr>
        <p:xfrm>
          <a:off x="0" y="0"/>
          <a:ext cx="9115420" cy="68853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15420"/>
              </a:tblGrid>
              <a:tr h="1412776">
                <a:tc>
                  <a:txBody>
                    <a:bodyPr/>
                    <a:lstStyle/>
                    <a:p>
                      <a:pPr marL="457200" indent="-457200">
                        <a:buAutoNum type="arabicPeriod"/>
                      </a:pPr>
                      <a:r>
                        <a:rPr lang="cs-CZ" sz="2400" dirty="0" smtClean="0"/>
                        <a:t>Které číslo má právě jen 8 statisíců,</a:t>
                      </a:r>
                      <a:r>
                        <a:rPr lang="cs-CZ" sz="2400" baseline="0" dirty="0" smtClean="0"/>
                        <a:t> 9 desetitisíců, 8 jednotek,</a:t>
                      </a:r>
                    </a:p>
                    <a:p>
                      <a:pPr marL="0" indent="0">
                        <a:buNone/>
                      </a:pPr>
                      <a:r>
                        <a:rPr lang="cs-CZ" sz="2400" baseline="0" dirty="0" smtClean="0"/>
                        <a:t>       7 stovek, žádnou desítku a žádný tisíc. </a:t>
                      </a:r>
                      <a:endParaRPr lang="cs-CZ" sz="2400" dirty="0"/>
                    </a:p>
                  </a:txBody>
                  <a:tcPr/>
                </a:tc>
              </a:tr>
              <a:tr h="1311887">
                <a:tc>
                  <a:txBody>
                    <a:bodyPr/>
                    <a:lstStyle/>
                    <a:p>
                      <a:pPr marL="457200" indent="-457200">
                        <a:buAutoNum type="arabicPeriod" startAt="2"/>
                      </a:pPr>
                      <a:r>
                        <a:rPr lang="cs-CZ" sz="2400" dirty="0" smtClean="0"/>
                        <a:t>Pokladník vyplatil 3 tisícikoruny, 2 pětistovky, 6 stovek,</a:t>
                      </a:r>
                      <a:r>
                        <a:rPr lang="cs-CZ" sz="2400" baseline="0" dirty="0" smtClean="0"/>
                        <a:t> </a:t>
                      </a:r>
                    </a:p>
                    <a:p>
                      <a:pPr marL="0" indent="0">
                        <a:buNone/>
                      </a:pPr>
                      <a:r>
                        <a:rPr lang="cs-CZ" sz="2400" baseline="0" dirty="0" smtClean="0"/>
                        <a:t>       8 desetikorun a 4 koruny. Kolik korun vyplatil? </a:t>
                      </a:r>
                      <a:endParaRPr lang="cs-CZ" sz="2400" dirty="0"/>
                    </a:p>
                  </a:txBody>
                  <a:tcPr/>
                </a:tc>
              </a:tr>
              <a:tr h="1311887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3.    Vyřeš příklad:               1000 . /154 + 291/ - 82 </a:t>
                      </a:r>
                      <a:endParaRPr lang="cs-CZ" sz="2400" dirty="0"/>
                    </a:p>
                  </a:txBody>
                  <a:tcPr/>
                </a:tc>
              </a:tr>
              <a:tr h="1311887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4.    Znovu si ověř přednosti výpočtů:</a:t>
                      </a:r>
                      <a:r>
                        <a:rPr lang="cs-CZ" sz="2400" baseline="0" dirty="0" smtClean="0"/>
                        <a:t>    /990:3 + 686:2/ . 4</a:t>
                      </a:r>
                      <a:endParaRPr lang="cs-CZ" sz="2400" dirty="0"/>
                    </a:p>
                  </a:txBody>
                  <a:tcPr/>
                </a:tc>
              </a:tr>
              <a:tr h="1536947">
                <a:tc>
                  <a:txBody>
                    <a:bodyPr/>
                    <a:lstStyle/>
                    <a:p>
                      <a:pPr marL="457200" indent="-457200">
                        <a:buAutoNum type="arabicPeriod" startAt="5"/>
                      </a:pPr>
                      <a:r>
                        <a:rPr lang="cs-CZ" sz="2400" dirty="0" smtClean="0"/>
                        <a:t>Mostní pilíř je celkem 650 cm vysoký, z toho 120 cm je zaraženo </a:t>
                      </a:r>
                    </a:p>
                    <a:p>
                      <a:pPr marL="0" indent="0">
                        <a:buNone/>
                      </a:pPr>
                      <a:r>
                        <a:rPr lang="cs-CZ" sz="2400" baseline="0" dirty="0" smtClean="0"/>
                        <a:t>       do dna řeky a 350cm vyčnívá nad hladinou řeky. Jak hluboká</a:t>
                      </a:r>
                    </a:p>
                    <a:p>
                      <a:pPr marL="0" indent="0">
                        <a:buNone/>
                      </a:pPr>
                      <a:r>
                        <a:rPr lang="cs-CZ" sz="2400" baseline="0" dirty="0" smtClean="0"/>
                        <a:t>       je řeka? / nakresli si obrázek/</a:t>
                      </a:r>
                      <a:endParaRPr lang="cs-CZ" sz="24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8289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4622410"/>
              </p:ext>
            </p:extLst>
          </p:nvPr>
        </p:nvGraphicFramePr>
        <p:xfrm>
          <a:off x="816" y="0"/>
          <a:ext cx="9143183" cy="685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3183"/>
              </a:tblGrid>
              <a:tr h="1371600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6.     Pršelo celý týden.</a:t>
                      </a:r>
                      <a:r>
                        <a:rPr lang="cs-CZ" sz="2400" baseline="0" dirty="0" smtClean="0"/>
                        <a:t> Kolik hodin pršelo? </a:t>
                      </a:r>
                      <a:endParaRPr lang="cs-CZ" sz="2400" dirty="0"/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cs-CZ" sz="2400" dirty="0" smtClean="0"/>
                        <a:t>7.    Kdyby si Petr</a:t>
                      </a:r>
                      <a:r>
                        <a:rPr lang="cs-CZ" sz="2400" baseline="0" dirty="0" smtClean="0"/>
                        <a:t> ke svému věku přičetl 28 let a ubral 19 let, bylo </a:t>
                      </a:r>
                    </a:p>
                    <a:p>
                      <a:pPr marL="0" indent="0">
                        <a:buNone/>
                      </a:pPr>
                      <a:r>
                        <a:rPr lang="cs-CZ" sz="2400" baseline="0" dirty="0" smtClean="0"/>
                        <a:t>       by mu právě 19 let. Kolik let je Petrovi? </a:t>
                      </a:r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pPr marL="457200" indent="-457200">
                        <a:buAutoNum type="arabicPeriod" startAt="8"/>
                      </a:pPr>
                      <a:r>
                        <a:rPr lang="cs-CZ" sz="2400" dirty="0" smtClean="0"/>
                        <a:t>Jablka</a:t>
                      </a:r>
                      <a:r>
                        <a:rPr lang="cs-CZ" sz="2400" baseline="0" dirty="0" smtClean="0"/>
                        <a:t> obsahují sedmnáct dvacetin vody. Kolik kilogramů vody je </a:t>
                      </a:r>
                    </a:p>
                    <a:p>
                      <a:pPr marL="0" indent="0">
                        <a:buNone/>
                      </a:pPr>
                      <a:r>
                        <a:rPr lang="cs-CZ" sz="2400" baseline="0" dirty="0" smtClean="0"/>
                        <a:t>       obsaženo ve 100 kg jablek? </a:t>
                      </a:r>
                      <a:endParaRPr lang="cs-CZ" sz="2400" dirty="0"/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pPr marL="457200" indent="-457200">
                        <a:buAutoNum type="arabicPeriod" startAt="9"/>
                      </a:pPr>
                      <a:r>
                        <a:rPr lang="cs-CZ" sz="2400" baseline="0" dirty="0" smtClean="0"/>
                        <a:t>Na dvoře bylo dohromady 120 noh zvířat. Čtyřnohých zvířat bylo</a:t>
                      </a:r>
                    </a:p>
                    <a:p>
                      <a:pPr marL="0" indent="0">
                        <a:buNone/>
                      </a:pPr>
                      <a:r>
                        <a:rPr lang="cs-CZ" sz="2400" baseline="0" dirty="0" smtClean="0"/>
                        <a:t>       20. Kolik bylo dvounohých?</a:t>
                      </a:r>
                      <a:endParaRPr lang="cs-CZ" sz="2400" dirty="0"/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pPr marL="457200" indent="-457200">
                        <a:buAutoNum type="arabicPeriod" startAt="10"/>
                      </a:pPr>
                      <a:r>
                        <a:rPr lang="cs-CZ" sz="2400" dirty="0" smtClean="0"/>
                        <a:t> Které</a:t>
                      </a:r>
                      <a:r>
                        <a:rPr lang="cs-CZ" sz="2400" baseline="0" dirty="0" smtClean="0"/>
                        <a:t> římské číslo je největší? Co znamená arabsky?</a:t>
                      </a:r>
                    </a:p>
                    <a:p>
                      <a:pPr marL="0" indent="0">
                        <a:buNone/>
                      </a:pPr>
                      <a:r>
                        <a:rPr lang="cs-CZ" sz="2400" baseline="0" dirty="0" smtClean="0"/>
                        <a:t>       LXI, XC, CXXI, DCII, CDXII, </a:t>
                      </a:r>
                      <a:endParaRPr lang="cs-CZ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3614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99592" y="836712"/>
            <a:ext cx="2880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Výsledky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1979712" y="1052736"/>
            <a:ext cx="1588897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cs-CZ" dirty="0" smtClean="0"/>
              <a:t>890 708</a:t>
            </a:r>
          </a:p>
          <a:p>
            <a:pPr marL="342900" indent="-342900">
              <a:buAutoNum type="arabicPeriod" startAt="2"/>
            </a:pPr>
            <a:r>
              <a:rPr lang="cs-CZ" dirty="0" smtClean="0"/>
              <a:t>4684 Kč</a:t>
            </a:r>
          </a:p>
          <a:p>
            <a:pPr marL="342900" indent="-342900">
              <a:buAutoNum type="arabicPeriod" startAt="3"/>
            </a:pPr>
            <a:r>
              <a:rPr lang="cs-CZ" dirty="0" smtClean="0"/>
              <a:t>444 918</a:t>
            </a:r>
          </a:p>
          <a:p>
            <a:pPr marL="342900" indent="-342900">
              <a:buAutoNum type="arabicPeriod" startAt="4"/>
            </a:pPr>
            <a:r>
              <a:rPr lang="cs-CZ" dirty="0" smtClean="0"/>
              <a:t>2 692</a:t>
            </a:r>
          </a:p>
          <a:p>
            <a:pPr marL="342900" indent="-342900">
              <a:buAutoNum type="arabicPeriod" startAt="5"/>
            </a:pPr>
            <a:r>
              <a:rPr lang="cs-CZ" dirty="0" smtClean="0"/>
              <a:t>180 cm</a:t>
            </a:r>
          </a:p>
          <a:p>
            <a:pPr marL="342900" indent="-342900">
              <a:buAutoNum type="arabicPeriod" startAt="6"/>
            </a:pPr>
            <a:r>
              <a:rPr lang="cs-CZ" dirty="0" smtClean="0"/>
              <a:t>168 h</a:t>
            </a:r>
          </a:p>
          <a:p>
            <a:pPr marL="342900" indent="-342900">
              <a:buAutoNum type="arabicPeriod" startAt="7"/>
            </a:pPr>
            <a:r>
              <a:rPr lang="cs-CZ" dirty="0" smtClean="0"/>
              <a:t>10 let</a:t>
            </a:r>
          </a:p>
          <a:p>
            <a:pPr marL="342900" indent="-342900">
              <a:buAutoNum type="arabicPeriod" startAt="8"/>
            </a:pPr>
            <a:r>
              <a:rPr lang="cs-CZ" dirty="0" smtClean="0"/>
              <a:t>85 kg</a:t>
            </a:r>
          </a:p>
          <a:p>
            <a:pPr marL="342900" indent="-342900">
              <a:buAutoNum type="arabicPeriod" startAt="9"/>
            </a:pPr>
            <a:r>
              <a:rPr lang="cs-CZ" dirty="0" smtClean="0"/>
              <a:t>20</a:t>
            </a:r>
          </a:p>
          <a:p>
            <a:r>
              <a:rPr lang="cs-CZ" dirty="0" smtClean="0"/>
              <a:t>10.   DCII = 402</a:t>
            </a:r>
          </a:p>
        </p:txBody>
      </p:sp>
    </p:spTree>
    <p:extLst>
      <p:ext uri="{BB962C8B-B14F-4D97-AF65-F5344CB8AC3E}">
        <p14:creationId xmlns:p14="http://schemas.microsoft.com/office/powerpoint/2010/main" val="120051266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469</Words>
  <Application>Microsoft Office PowerPoint</Application>
  <PresentationFormat>Předvádění na obrazovce (4:3)</PresentationFormat>
  <Paragraphs>56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sady Office</vt:lpstr>
      <vt:lpstr>  Matematická štafeta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OBVOD  /praktické činnosti/</dc:title>
  <dc:creator>user01</dc:creator>
  <cp:lastModifiedBy>simkova</cp:lastModifiedBy>
  <cp:revision>13</cp:revision>
  <dcterms:created xsi:type="dcterms:W3CDTF">2011-11-17T07:27:16Z</dcterms:created>
  <dcterms:modified xsi:type="dcterms:W3CDTF">2014-10-31T12:06:37Z</dcterms:modified>
</cp:coreProperties>
</file>