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2508" y="-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MĚŘENÍ HMOTNOSTI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Autor: Ivana Tesařová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979712" y="5373216"/>
            <a:ext cx="1974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Datum: 14. 3. </a:t>
            </a:r>
            <a:r>
              <a:rPr lang="cs-CZ" smtClean="0"/>
              <a:t>2012</a:t>
            </a:r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764704"/>
            <a:ext cx="6081713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043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9050081"/>
              </p:ext>
            </p:extLst>
          </p:nvPr>
        </p:nvGraphicFramePr>
        <p:xfrm>
          <a:off x="755576" y="1397000"/>
          <a:ext cx="7632848" cy="3952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6424"/>
                <a:gridCol w="3816424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 a návody praktických činností v souvislosti s měření hmotnosti.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Matematika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Vyhledává,</a:t>
                      </a:r>
                      <a:r>
                        <a:rPr lang="cs-CZ" baseline="0" dirty="0" smtClean="0"/>
                        <a:t> sbírá a třídí data. Provádí početní operace v oboru přirozených čísel. 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 listy a návody praktických činností.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5. ročníku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</a:t>
                      </a:r>
                      <a:r>
                        <a:rPr lang="cs-CZ" baseline="0" dirty="0" smtClean="0"/>
                        <a:t>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Uveden </a:t>
                      </a:r>
                      <a:r>
                        <a:rPr lang="cs-CZ" smtClean="0"/>
                        <a:t>v textu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585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43608" y="1196752"/>
            <a:ext cx="57819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Uspořádej uvedené jednotky od nejmenší po největší:</a:t>
            </a:r>
          </a:p>
          <a:p>
            <a:endParaRPr lang="cs-CZ" sz="2000" dirty="0"/>
          </a:p>
        </p:txBody>
      </p:sp>
      <p:sp>
        <p:nvSpPr>
          <p:cNvPr id="3" name="Vývojový diagram: děrná páska 2"/>
          <p:cNvSpPr/>
          <p:nvPr/>
        </p:nvSpPr>
        <p:spPr>
          <a:xfrm>
            <a:off x="1187624" y="2420888"/>
            <a:ext cx="914400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/>
              <a:t>g</a:t>
            </a:r>
            <a:endParaRPr lang="cs-CZ" sz="2400" dirty="0"/>
          </a:p>
        </p:txBody>
      </p:sp>
      <p:sp>
        <p:nvSpPr>
          <p:cNvPr id="4" name="Vývojový diagram: děrná páska 3"/>
          <p:cNvSpPr/>
          <p:nvPr/>
        </p:nvSpPr>
        <p:spPr>
          <a:xfrm>
            <a:off x="3779911" y="2420888"/>
            <a:ext cx="1069079" cy="109964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/>
              <a:t>mg</a:t>
            </a:r>
            <a:endParaRPr lang="cs-CZ" sz="2800" dirty="0"/>
          </a:p>
        </p:txBody>
      </p:sp>
      <p:sp>
        <p:nvSpPr>
          <p:cNvPr id="5" name="Vývojový diagram: děrná páska 4"/>
          <p:cNvSpPr/>
          <p:nvPr/>
        </p:nvSpPr>
        <p:spPr>
          <a:xfrm>
            <a:off x="6012160" y="2636912"/>
            <a:ext cx="914400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/>
              <a:t>q</a:t>
            </a:r>
            <a:endParaRPr lang="cs-CZ" sz="2400" dirty="0"/>
          </a:p>
        </p:txBody>
      </p:sp>
      <p:sp>
        <p:nvSpPr>
          <p:cNvPr id="6" name="Vývojový diagram: děrná páska 5"/>
          <p:cNvSpPr/>
          <p:nvPr/>
        </p:nvSpPr>
        <p:spPr>
          <a:xfrm>
            <a:off x="1403648" y="4221088"/>
            <a:ext cx="914400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/>
              <a:t>dkg</a:t>
            </a:r>
            <a:endParaRPr lang="cs-CZ" sz="2400" dirty="0"/>
          </a:p>
        </p:txBody>
      </p:sp>
      <p:sp>
        <p:nvSpPr>
          <p:cNvPr id="7" name="Vývojový diagram: děrná páska 6"/>
          <p:cNvSpPr/>
          <p:nvPr/>
        </p:nvSpPr>
        <p:spPr>
          <a:xfrm>
            <a:off x="3491880" y="4221088"/>
            <a:ext cx="914400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/>
              <a:t>t</a:t>
            </a:r>
          </a:p>
        </p:txBody>
      </p:sp>
      <p:sp>
        <p:nvSpPr>
          <p:cNvPr id="8" name="Vývojový diagram: děrná páska 7"/>
          <p:cNvSpPr/>
          <p:nvPr/>
        </p:nvSpPr>
        <p:spPr>
          <a:xfrm>
            <a:off x="5911175" y="4221088"/>
            <a:ext cx="914400" cy="80467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dirty="0" smtClean="0"/>
              <a:t>kg</a:t>
            </a:r>
            <a:endParaRPr lang="cs-CZ" sz="24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899592" y="5733256"/>
            <a:ext cx="69047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Jak se nazývají celým názvem a co jimi můžeme měřit? /nakresli/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53655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683568" y="1052736"/>
            <a:ext cx="8197315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Převáděj jednotky hmotnosti:</a:t>
            </a:r>
          </a:p>
          <a:p>
            <a:r>
              <a:rPr lang="cs-CZ" sz="2400" dirty="0" smtClean="0"/>
              <a:t>1t =               q =                     kg                9 000g =                 kg</a:t>
            </a:r>
          </a:p>
          <a:p>
            <a:r>
              <a:rPr lang="cs-CZ" sz="2400" dirty="0" smtClean="0"/>
              <a:t>6t =               q =                     kg                110 dkg =               g</a:t>
            </a:r>
          </a:p>
          <a:p>
            <a:r>
              <a:rPr lang="cs-CZ" sz="2400" dirty="0" smtClean="0"/>
              <a:t>0,3t =            q =                     kg                53 dkg =                 g</a:t>
            </a:r>
          </a:p>
          <a:p>
            <a:r>
              <a:rPr lang="cs-CZ" sz="2400" dirty="0" smtClean="0"/>
              <a:t>21t =             q =                     kg                5,3 dkg =                g</a:t>
            </a:r>
          </a:p>
          <a:p>
            <a:r>
              <a:rPr lang="cs-CZ" sz="2400" dirty="0" smtClean="0"/>
              <a:t>9,4t =            q =                     kg                10 kg =                   g</a:t>
            </a:r>
          </a:p>
          <a:p>
            <a:r>
              <a:rPr lang="cs-CZ" sz="2400" dirty="0" smtClean="0"/>
              <a:t>28 000kg =            q =            t                   0,1dkg =                g</a:t>
            </a:r>
          </a:p>
          <a:p>
            <a:r>
              <a:rPr lang="cs-CZ" sz="2400" dirty="0" smtClean="0"/>
              <a:t>470kg =                  q =            t                   8 000mg =            g</a:t>
            </a:r>
          </a:p>
          <a:p>
            <a:r>
              <a:rPr lang="cs-CZ" sz="2400" dirty="0" smtClean="0"/>
              <a:t>65kg =                     g =          dkg                16g =                    mg</a:t>
            </a:r>
          </a:p>
          <a:p>
            <a:r>
              <a:rPr lang="cs-CZ" sz="2400" dirty="0" smtClean="0"/>
              <a:t>1, 7kg =                   g =          dkg                507 m =                   mg</a:t>
            </a:r>
          </a:p>
          <a:p>
            <a:r>
              <a:rPr lang="cs-CZ" sz="2400" dirty="0" smtClean="0"/>
              <a:t>180q =                     t =            kg                 909 t =                   g</a:t>
            </a:r>
          </a:p>
          <a:p>
            <a:r>
              <a:rPr lang="cs-CZ" sz="2400" dirty="0" smtClean="0"/>
              <a:t>1000q =                   t =                   kg          55 kg =                   mg</a:t>
            </a:r>
            <a:endParaRPr lang="cs-CZ" sz="2400" dirty="0"/>
          </a:p>
        </p:txBody>
      </p:sp>
      <p:pic>
        <p:nvPicPr>
          <p:cNvPr id="1026" name="Picture 2" descr="http://bestpage.cz/gif/5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7618" y="81184"/>
            <a:ext cx="752475" cy="97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683568" y="6021288"/>
            <a:ext cx="20710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800" dirty="0" smtClean="0"/>
              <a:t> </a:t>
            </a:r>
            <a:endParaRPr lang="cs-CZ" sz="8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2483768" y="5805264"/>
            <a:ext cx="2007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mtClean="0"/>
              <a:t>/www.bestpage.cz/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082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1268760"/>
            <a:ext cx="767538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ZAJÍMAVÝ ÚKOL: </a:t>
            </a:r>
            <a:r>
              <a:rPr lang="cs-CZ" sz="2400" i="1" u="sng" dirty="0" smtClean="0">
                <a:solidFill>
                  <a:srgbClr val="FF0000"/>
                </a:solidFill>
              </a:rPr>
              <a:t>TYPY VAH</a:t>
            </a:r>
          </a:p>
          <a:p>
            <a:endParaRPr lang="cs-CZ" sz="2400" dirty="0" smtClean="0">
              <a:solidFill>
                <a:srgbClr val="FF0000"/>
              </a:solidFill>
            </a:endParaRPr>
          </a:p>
          <a:p>
            <a:r>
              <a:rPr lang="cs-CZ" sz="2400" dirty="0" smtClean="0"/>
              <a:t>Různé předměty vážíme na různých vahách. Připravte si</a:t>
            </a:r>
          </a:p>
          <a:p>
            <a:r>
              <a:rPr lang="cs-CZ" sz="2400" dirty="0"/>
              <a:t>v</a:t>
            </a:r>
            <a:r>
              <a:rPr lang="cs-CZ" sz="2400" dirty="0" smtClean="0"/>
              <a:t>e třídě výstavku vah nebo jejich obrázků /skupinová práce/.</a:t>
            </a:r>
          </a:p>
          <a:p>
            <a:r>
              <a:rPr lang="cs-CZ" sz="2400" dirty="0" smtClean="0"/>
              <a:t>Každý obrázek však musí obsahovat: </a:t>
            </a:r>
          </a:p>
          <a:p>
            <a:r>
              <a:rPr lang="cs-CZ" sz="2400" dirty="0"/>
              <a:t>1</a:t>
            </a:r>
            <a:r>
              <a:rPr lang="cs-CZ" sz="2400" dirty="0" smtClean="0"/>
              <a:t>/speciální název měřidla</a:t>
            </a:r>
          </a:p>
          <a:p>
            <a:r>
              <a:rPr lang="cs-CZ" sz="2400" dirty="0" smtClean="0"/>
              <a:t>2/ co se dá na něm vážit</a:t>
            </a:r>
          </a:p>
          <a:p>
            <a:r>
              <a:rPr lang="cs-CZ" sz="2400" dirty="0" smtClean="0"/>
              <a:t>3/ jaké jednotky se pro tuto váhu používají</a:t>
            </a:r>
          </a:p>
          <a:p>
            <a:r>
              <a:rPr lang="cs-CZ" sz="2400" dirty="0" smtClean="0"/>
              <a:t>Na skutečných vahách si můžete měření vyzkoušet.</a:t>
            </a:r>
            <a:endParaRPr lang="cs-CZ" sz="2000" dirty="0" smtClean="0"/>
          </a:p>
          <a:p>
            <a:endParaRPr lang="cs-CZ" sz="2400" dirty="0" smtClean="0"/>
          </a:p>
          <a:p>
            <a:r>
              <a:rPr lang="cs-CZ" i="1" u="sng" dirty="0" smtClean="0"/>
              <a:t>1 hádanka za odměnu:  </a:t>
            </a:r>
            <a:r>
              <a:rPr lang="cs-CZ" dirty="0" smtClean="0"/>
              <a:t>Bedýnka s ovocem je 7 krát těžší než prázdná bedýnka.</a:t>
            </a:r>
          </a:p>
          <a:p>
            <a:r>
              <a:rPr lang="cs-CZ" dirty="0" smtClean="0"/>
              <a:t>Plná má hmotnost o 30 kg větší než prázdná. Jaká je hmotnost ovoce a jaká </a:t>
            </a:r>
          </a:p>
          <a:p>
            <a:r>
              <a:rPr lang="cs-CZ" smtClean="0"/>
              <a:t> </a:t>
            </a:r>
            <a:r>
              <a:rPr lang="cs-CZ" dirty="0" smtClean="0"/>
              <a:t>kolik váží prázdná bedýnka?  </a:t>
            </a:r>
          </a:p>
          <a:p>
            <a:r>
              <a:rPr lang="cs-CZ" sz="1200" dirty="0"/>
              <a:t> </a:t>
            </a:r>
            <a:r>
              <a:rPr lang="cs-CZ" sz="1200" dirty="0" smtClean="0"/>
              <a:t>                                                                                               / Výsledek :Ovoce 30 kg, bedýnka 5 kg. /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787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317</Words>
  <Application>Microsoft Office PowerPoint</Application>
  <PresentationFormat>Předvádění na obrazovce (4:3)</PresentationFormat>
  <Paragraphs>53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MĚŘENÍ HMOTNOSTI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MĚŘENÍ HMOTNOSTI</dc:title>
  <dc:creator>user01</dc:creator>
  <cp:lastModifiedBy>simkova</cp:lastModifiedBy>
  <cp:revision>11</cp:revision>
  <dcterms:created xsi:type="dcterms:W3CDTF">2011-11-17T07:15:33Z</dcterms:created>
  <dcterms:modified xsi:type="dcterms:W3CDTF">2014-10-31T12:07:23Z</dcterms:modified>
</cp:coreProperties>
</file>