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99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MĚŘENÍ DÉLKY</a:t>
            </a:r>
            <a:br>
              <a:rPr lang="cs-CZ" dirty="0" smtClean="0"/>
            </a:br>
            <a:r>
              <a:rPr lang="cs-CZ" dirty="0" smtClean="0"/>
              <a:t>/praktické činnosti/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339752" y="5301208"/>
            <a:ext cx="19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11. 4.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5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186029"/>
              </p:ext>
            </p:extLst>
          </p:nvPr>
        </p:nvGraphicFramePr>
        <p:xfrm>
          <a:off x="539552" y="1628800"/>
          <a:ext cx="8208912" cy="423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280"/>
                <a:gridCol w="5688632"/>
              </a:tblGrid>
              <a:tr h="109092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tabulky sloužící</a:t>
                      </a:r>
                      <a:r>
                        <a:rPr lang="cs-CZ" baseline="0" dirty="0" smtClean="0"/>
                        <a:t> k připomenutí délkových jednotek. Slouží k praktickému měření a porovnávání parametrů / např. výška žáků ve třídě/. Kromě přesného měření obsahují i odhady. Práce může být součástí </a:t>
                      </a:r>
                      <a:r>
                        <a:rPr lang="cs-CZ" baseline="0" dirty="0" err="1" smtClean="0"/>
                        <a:t>miniprojektu</a:t>
                      </a:r>
                      <a:r>
                        <a:rPr lang="cs-CZ" baseline="0" dirty="0" smtClean="0"/>
                        <a:t> zabývajícího se všemi fyzikálními veličinami na 1. stupni.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Vyhledává, sbírá a třídí data. Doplňuje jednoduché tabulky, řeší praktické</a:t>
                      </a:r>
                      <a:r>
                        <a:rPr lang="cs-CZ" baseline="0" dirty="0" smtClean="0"/>
                        <a:t> slovní úlohy a problémy.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Miniprojekt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mtClean="0"/>
                        <a:t>Metodický postup</a:t>
                      </a:r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uveden v textu.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73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69946"/>
            <a:ext cx="12192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35571"/>
            <a:ext cx="12192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03649"/>
            <a:ext cx="12192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69946"/>
            <a:ext cx="12192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27584" y="1412776"/>
            <a:ext cx="7513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Pojmenujte předměty na obrázku, řekněte k čemu slouží, uveďte další příklady.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1052736"/>
            <a:ext cx="4275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u="sng" dirty="0" smtClean="0"/>
              <a:t>PŘIPOMENUTÍ MĚŘIDEL A JEDNOTEK DÉLKY</a:t>
            </a:r>
            <a:endParaRPr lang="cs-CZ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838042" y="3074846"/>
            <a:ext cx="7523213" cy="3200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u="sng" dirty="0" smtClean="0"/>
              <a:t>Odhady</a:t>
            </a:r>
            <a:r>
              <a:rPr lang="cs-CZ" i="1" dirty="0" smtClean="0"/>
              <a:t> / pokus / : </a:t>
            </a:r>
            <a:r>
              <a:rPr lang="cs-CZ" dirty="0" smtClean="0"/>
              <a:t>Na svém těle ukaž následující jednotky délky: m, dm, cm, </a:t>
            </a:r>
          </a:p>
          <a:p>
            <a:r>
              <a:rPr lang="cs-CZ" i="1" dirty="0" smtClean="0"/>
              <a:t>mm. </a:t>
            </a:r>
            <a:r>
              <a:rPr lang="cs-CZ" dirty="0" smtClean="0"/>
              <a:t>Zopakuj si základní převody:</a:t>
            </a:r>
          </a:p>
          <a:p>
            <a:endParaRPr lang="cs-CZ" dirty="0"/>
          </a:p>
          <a:p>
            <a:r>
              <a:rPr lang="cs-CZ" i="1" dirty="0" smtClean="0">
                <a:solidFill>
                  <a:srgbClr val="FF0000"/>
                </a:solidFill>
              </a:rPr>
              <a:t>      </a:t>
            </a:r>
            <a:r>
              <a:rPr lang="cs-CZ" sz="4000" i="1" dirty="0" smtClean="0">
                <a:solidFill>
                  <a:srgbClr val="FF0000"/>
                </a:solidFill>
              </a:rPr>
              <a:t>1 m = 10 dm = 100 cm = 1000 mm</a:t>
            </a:r>
          </a:p>
          <a:p>
            <a:endParaRPr lang="cs-CZ" dirty="0" smtClean="0"/>
          </a:p>
          <a:p>
            <a:r>
              <a:rPr lang="cs-CZ" dirty="0" smtClean="0"/>
              <a:t>Tyto jednotky a jejich převody si prakticky připomeň v následujícím měření.</a:t>
            </a:r>
          </a:p>
          <a:p>
            <a:r>
              <a:rPr lang="cs-CZ" dirty="0" smtClean="0"/>
              <a:t>Vše zaznamenávej do připravených tabulek, které můžeš posléze doplnit </a:t>
            </a:r>
          </a:p>
          <a:p>
            <a:r>
              <a:rPr lang="cs-CZ" dirty="0"/>
              <a:t>g</a:t>
            </a:r>
            <a:r>
              <a:rPr lang="cs-CZ" dirty="0" smtClean="0"/>
              <a:t>rafy a sestavit pořadí. Při měření se rozdělte do skupin nebo pracujte </a:t>
            </a:r>
          </a:p>
          <a:p>
            <a:r>
              <a:rPr lang="cs-CZ" dirty="0"/>
              <a:t>v</a:t>
            </a:r>
            <a:r>
              <a:rPr lang="cs-CZ" dirty="0" smtClean="0"/>
              <a:t>e dvojicích.</a:t>
            </a:r>
            <a:endParaRPr lang="cs-CZ" dirty="0"/>
          </a:p>
          <a:p>
            <a:r>
              <a:rPr lang="cs-CZ" dirty="0" smtClean="0"/>
              <a:t>                                     </a:t>
            </a:r>
            <a:r>
              <a:rPr lang="cs-CZ" smtClean="0"/>
              <a:t>/www.wikipedia.cz/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35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899592" y="141277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73181"/>
              </p:ext>
            </p:extLst>
          </p:nvPr>
        </p:nvGraphicFramePr>
        <p:xfrm>
          <a:off x="1475656" y="1735939"/>
          <a:ext cx="6096000" cy="45733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048000"/>
                <a:gridCol w="3048000"/>
              </a:tblGrid>
              <a:tr h="457338">
                <a:tc>
                  <a:txBody>
                    <a:bodyPr/>
                    <a:lstStyle/>
                    <a:p>
                      <a:r>
                        <a:rPr lang="cs-CZ" dirty="0" smtClean="0"/>
                        <a:t>Jméno</a:t>
                      </a:r>
                      <a:r>
                        <a:rPr lang="cs-CZ" baseline="0" dirty="0" smtClean="0"/>
                        <a:t> a příjmení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Výška / cm /</a:t>
                      </a:r>
                      <a:endParaRPr lang="cs-CZ" dirty="0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57338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1084323" y="764704"/>
            <a:ext cx="7164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ŘENÍ VÝŠKY / Připravte si vlastní měřidlo s využitím zárubně dveří apod.</a:t>
            </a:r>
          </a:p>
          <a:p>
            <a:r>
              <a:rPr lang="cs-CZ" dirty="0" smtClean="0"/>
              <a:t>Rozdělené na metry, decimetry a centimetry. </a:t>
            </a:r>
            <a:r>
              <a:rPr lang="cs-CZ" dirty="0"/>
              <a:t>MĚ</a:t>
            </a:r>
          </a:p>
        </p:txBody>
      </p:sp>
    </p:spTree>
    <p:extLst>
      <p:ext uri="{BB962C8B-B14F-4D97-AF65-F5344CB8AC3E}">
        <p14:creationId xmlns:p14="http://schemas.microsoft.com/office/powerpoint/2010/main" val="136951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1640" y="836712"/>
            <a:ext cx="607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SKOK DALEKÝ Z MÍSTA  - měřte např. sportovním pásmem nebo</a:t>
            </a:r>
          </a:p>
          <a:p>
            <a:r>
              <a:rPr lang="cs-CZ" dirty="0" smtClean="0"/>
              <a:t> krejčovským metrem. Sestavte pořadí a vytvořte grafy.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42439"/>
              </p:ext>
            </p:extLst>
          </p:nvPr>
        </p:nvGraphicFramePr>
        <p:xfrm>
          <a:off x="1475656" y="1700808"/>
          <a:ext cx="6096000" cy="475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3071664"/>
              </a:tblGrid>
              <a:tr h="470677">
                <a:tc>
                  <a:txBody>
                    <a:bodyPr/>
                    <a:lstStyle/>
                    <a:p>
                      <a:r>
                        <a:rPr lang="cs-CZ" dirty="0" smtClean="0"/>
                        <a:t>Jméno a příjmení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Délka</a:t>
                      </a:r>
                      <a:r>
                        <a:rPr lang="cs-CZ" baseline="0" dirty="0" smtClean="0"/>
                        <a:t> / cm /</a:t>
                      </a:r>
                      <a:endParaRPr lang="cs-CZ" dirty="0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067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067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721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54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59" y="513643"/>
            <a:ext cx="81691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Výroba vlastních měřidel dle fantazie. Např. </a:t>
            </a:r>
            <a:r>
              <a:rPr lang="cs-CZ" u="sng" dirty="0" smtClean="0"/>
              <a:t>provazový metr</a:t>
            </a:r>
            <a:r>
              <a:rPr lang="cs-CZ" dirty="0" smtClean="0"/>
              <a:t>. Značkami či uzlíky </a:t>
            </a:r>
          </a:p>
          <a:p>
            <a:r>
              <a:rPr lang="cs-CZ" dirty="0"/>
              <a:t>r</a:t>
            </a:r>
            <a:r>
              <a:rPr lang="cs-CZ" dirty="0" smtClean="0"/>
              <a:t>ozdělte na menší jednotky délky /dm, cm/ a můžete jím nejdříve odhadovat a měřit  </a:t>
            </a:r>
          </a:p>
          <a:p>
            <a:r>
              <a:rPr lang="cs-CZ" dirty="0"/>
              <a:t>r</a:t>
            </a:r>
            <a:r>
              <a:rPr lang="cs-CZ" dirty="0" smtClean="0"/>
              <a:t>ůzné předměty ve třídě. Opět vše zaznamenávejte a používejte vhodné jednotky.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04420"/>
              </p:ext>
            </p:extLst>
          </p:nvPr>
        </p:nvGraphicFramePr>
        <p:xfrm>
          <a:off x="1524000" y="1397000"/>
          <a:ext cx="6096000" cy="4696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72136"/>
                <a:gridCol w="1823864"/>
              </a:tblGrid>
              <a:tr h="587037">
                <a:tc>
                  <a:txBody>
                    <a:bodyPr/>
                    <a:lstStyle/>
                    <a:p>
                      <a:r>
                        <a:rPr lang="cs-CZ" dirty="0" smtClean="0"/>
                        <a:t>Měřený</a:t>
                      </a:r>
                      <a:r>
                        <a:rPr lang="cs-CZ" baseline="0" dirty="0" smtClean="0"/>
                        <a:t> předmět - odhad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Měření </a:t>
                      </a:r>
                      <a:endParaRPr lang="cs-CZ" dirty="0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8703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92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55576" y="1412776"/>
            <a:ext cx="7411131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Praktický úkol /problém/:</a:t>
            </a:r>
          </a:p>
          <a:p>
            <a:r>
              <a:rPr lang="cs-CZ" sz="2000" i="1" dirty="0" smtClean="0"/>
              <a:t>Máte dvě svíčky ze stejného materiálu různé délky a různé tloušťky.</a:t>
            </a:r>
          </a:p>
          <a:p>
            <a:r>
              <a:rPr lang="cs-CZ" sz="2000" i="1" dirty="0" smtClean="0"/>
              <a:t>Delší svíčka shoří za tři hodiny, kratší, ale tlustší za čtyři hodiny. </a:t>
            </a:r>
          </a:p>
          <a:p>
            <a:r>
              <a:rPr lang="cs-CZ" sz="2000" i="1" dirty="0" smtClean="0"/>
              <a:t>Když je zapálíte a necháte hořet, po dvou hodinách jsou stejně dlouhé.</a:t>
            </a:r>
          </a:p>
          <a:p>
            <a:r>
              <a:rPr lang="cs-CZ" sz="2000" i="1" dirty="0" smtClean="0"/>
              <a:t>Pokuste se vyřešit znázorněním úsečkami. Určete délku kratší svíčky, </a:t>
            </a:r>
          </a:p>
          <a:p>
            <a:r>
              <a:rPr lang="cs-CZ" sz="2000" i="1" dirty="0" smtClean="0"/>
              <a:t>když delší měří 36 cm</a:t>
            </a:r>
          </a:p>
          <a:p>
            <a:r>
              <a:rPr lang="cs-CZ" sz="1200" i="1" dirty="0" smtClean="0"/>
              <a:t>                                                     / Výsledek: Jedna svíčka je rovna dvěma třetinám druhé. Kratší svíčka měří 24 cm./ </a:t>
            </a:r>
            <a:endParaRPr lang="cs-CZ" sz="2000" i="1" dirty="0" smtClean="0"/>
          </a:p>
          <a:p>
            <a:endParaRPr lang="cs-CZ" sz="2000" i="1" dirty="0" smtClean="0"/>
          </a:p>
          <a:p>
            <a:endParaRPr lang="cs-CZ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28" y="4077072"/>
            <a:ext cx="233362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57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390</Words>
  <Application>Microsoft Office PowerPoint</Application>
  <PresentationFormat>Předvádění na obrazovce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MĚŘENÍ DÉLKY /praktické činnosti/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DÉLKY /praktické činnosti/</dc:title>
  <dc:creator>user01</dc:creator>
  <cp:lastModifiedBy>simkova</cp:lastModifiedBy>
  <cp:revision>14</cp:revision>
  <dcterms:created xsi:type="dcterms:W3CDTF">2011-11-17T07:08:14Z</dcterms:created>
  <dcterms:modified xsi:type="dcterms:W3CDTF">2014-10-31T12:07:06Z</dcterms:modified>
</cp:coreProperties>
</file>