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1" r:id="rId7"/>
  </p:sldIdLst>
  <p:sldSz cx="9144000" cy="6858000" type="screen4x3"/>
  <p:notesSz cx="7102475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72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Přísudek a podmět II – Shoda</a:t>
            </a:r>
            <a:br>
              <a:rPr lang="cs-CZ" dirty="0" smtClean="0"/>
            </a:br>
            <a:r>
              <a:rPr lang="cs-CZ" dirty="0" smtClean="0"/>
              <a:t>Autor: Mgr. Ivana Tesařová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286000" y="3645024"/>
            <a:ext cx="46622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785" y="4509120"/>
            <a:ext cx="4511675" cy="149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567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458858"/>
              </p:ext>
            </p:extLst>
          </p:nvPr>
        </p:nvGraphicFramePr>
        <p:xfrm>
          <a:off x="827584" y="404664"/>
          <a:ext cx="7632848" cy="60235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6424"/>
                <a:gridCol w="3816424"/>
              </a:tblGrid>
              <a:tr h="802375"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r>
                        <a:rPr lang="cs-CZ" dirty="0" smtClean="0"/>
                        <a:t>Anotace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Pracovní</a:t>
                      </a:r>
                      <a:r>
                        <a:rPr lang="cs-CZ" sz="1200" baseline="0" dirty="0" smtClean="0"/>
                        <a:t> listy a nabídka aktivit k vyvození shody přísudku s podmětem. Obsahuje cvičení , ve kterých se děti nenásilnou formou seznamují s různými osobními koncovkami, tvoří věty a nové poznatky posléze využívají v praxi. Hra Kulový blesk je sice rušným, ale efektivním zpestřením jakékoliv části hodiny.</a:t>
                      </a:r>
                      <a:endParaRPr lang="cs-CZ" sz="1200" dirty="0"/>
                    </a:p>
                  </a:txBody>
                  <a:tcPr/>
                </a:tc>
              </a:tr>
              <a:tr h="802375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802375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Český jazyk</a:t>
                      </a:r>
                      <a:endParaRPr lang="cs-CZ" dirty="0"/>
                    </a:p>
                  </a:txBody>
                  <a:tcPr/>
                </a:tc>
              </a:tr>
              <a:tr h="802375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Žák rozpoznává jednotlivé větné členy podle jejich funkce.</a:t>
                      </a:r>
                      <a:endParaRPr lang="cs-CZ" sz="1200" baseline="0" dirty="0" smtClean="0"/>
                    </a:p>
                    <a:p>
                      <a:r>
                        <a:rPr lang="cs-CZ" sz="1200" baseline="0" dirty="0" smtClean="0"/>
                        <a:t>Seznamuje se postupně s koncovkami osobními a učí se je </a:t>
                      </a:r>
                    </a:p>
                    <a:p>
                      <a:r>
                        <a:rPr lang="cs-CZ" sz="1200" baseline="0" dirty="0" smtClean="0"/>
                        <a:t>doplňovat podle klíče / tabulky /. Zvládá základní příklady </a:t>
                      </a:r>
                      <a:r>
                        <a:rPr lang="cs-CZ" sz="1200" baseline="0" smtClean="0"/>
                        <a:t>syntaktického pravopisu.</a:t>
                      </a:r>
                      <a:endParaRPr lang="cs-CZ" sz="1200" dirty="0"/>
                    </a:p>
                  </a:txBody>
                  <a:tcPr/>
                </a:tc>
              </a:tr>
              <a:tr h="802375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Tabulky, kartičky,</a:t>
                      </a:r>
                      <a:r>
                        <a:rPr lang="cs-CZ" baseline="0" dirty="0" smtClean="0"/>
                        <a:t> pracovní listy.</a:t>
                      </a:r>
                      <a:endParaRPr lang="cs-CZ" dirty="0"/>
                    </a:p>
                  </a:txBody>
                  <a:tcPr/>
                </a:tc>
              </a:tr>
              <a:tr h="802375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5.</a:t>
                      </a:r>
                      <a:r>
                        <a:rPr lang="cs-CZ" baseline="0" dirty="0" smtClean="0"/>
                        <a:t> ročníku</a:t>
                      </a:r>
                      <a:endParaRPr lang="cs-CZ" dirty="0"/>
                    </a:p>
                  </a:txBody>
                  <a:tcPr/>
                </a:tc>
              </a:tr>
              <a:tr h="802375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Je součást cvičení. Žáci se jej učí využívat jako návod.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631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771800" y="476672"/>
            <a:ext cx="361368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i="1" dirty="0" smtClean="0"/>
              <a:t>Spoj, co k sobě patří a utvoř věty:</a:t>
            </a:r>
          </a:p>
          <a:p>
            <a:endParaRPr lang="cs-CZ" sz="2000" i="1" dirty="0"/>
          </a:p>
          <a:p>
            <a:endParaRPr lang="cs-CZ" sz="2000" i="1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553245"/>
              </p:ext>
            </p:extLst>
          </p:nvPr>
        </p:nvGraphicFramePr>
        <p:xfrm>
          <a:off x="323528" y="1340769"/>
          <a:ext cx="8568951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6317"/>
                <a:gridCol w="2856317"/>
                <a:gridCol w="2856317"/>
              </a:tblGrid>
              <a:tr h="936103">
                <a:tc>
                  <a:txBody>
                    <a:bodyPr/>
                    <a:lstStyle/>
                    <a:p>
                      <a:endParaRPr lang="cs-CZ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         PODMĚT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      </a:t>
                      </a:r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PŘÍSUDEK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OSTATNÍ</a:t>
                      </a:r>
                    </a:p>
                    <a:p>
                      <a:r>
                        <a:rPr lang="cs-CZ" sz="2800" dirty="0" smtClean="0"/>
                        <a:t>VĚTNÉ ČLENY</a:t>
                      </a:r>
                      <a:endParaRPr lang="cs-CZ" sz="2800" dirty="0"/>
                    </a:p>
                  </a:txBody>
                  <a:tcPr/>
                </a:tc>
              </a:tr>
              <a:tr h="685652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Děti</a:t>
                      </a:r>
                      <a:r>
                        <a:rPr lang="cs-CZ" sz="2400" baseline="0" dirty="0" smtClean="0"/>
                        <a:t>                                   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ržáli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mu.</a:t>
                      </a:r>
                    </a:p>
                    <a:p>
                      <a:endParaRPr lang="cs-CZ" sz="2400" dirty="0"/>
                    </a:p>
                  </a:txBody>
                  <a:tcPr/>
                </a:tc>
              </a:tr>
              <a:tr h="685652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Všichni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zoraly</a:t>
                      </a:r>
                      <a:r>
                        <a:rPr lang="cs-CZ" sz="2400" baseline="0" dirty="0" smtClean="0"/>
                        <a:t>                                             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na klávesy.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  <a:tr h="685652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Koně 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se vrátily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ve výběhu.</a:t>
                      </a:r>
                    </a:p>
                    <a:p>
                      <a:endParaRPr lang="cs-CZ" sz="2400" dirty="0"/>
                    </a:p>
                  </a:txBody>
                  <a:tcPr/>
                </a:tc>
              </a:tr>
              <a:tr h="685652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Traktory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hrála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z výletu.</a:t>
                      </a:r>
                    </a:p>
                    <a:p>
                      <a:endParaRPr lang="cs-CZ" sz="2400" dirty="0"/>
                    </a:p>
                  </a:txBody>
                  <a:tcPr/>
                </a:tc>
              </a:tr>
              <a:tr h="685652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Děvčata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se vysmáli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pole.</a:t>
                      </a:r>
                    </a:p>
                    <a:p>
                      <a:endParaRPr lang="cs-CZ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614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450444" y="1844824"/>
            <a:ext cx="6680227" cy="2616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i="1" dirty="0" smtClean="0"/>
              <a:t>Další možnosti využití předchozí činnosti:</a:t>
            </a:r>
          </a:p>
          <a:p>
            <a:r>
              <a:rPr lang="cs-CZ" sz="2000" i="1" dirty="0" smtClean="0"/>
              <a:t>Práce s kartičkami spojená s pohybem po třídě. Děti se rozptýlí </a:t>
            </a:r>
          </a:p>
          <a:p>
            <a:r>
              <a:rPr lang="cs-CZ" sz="2000" i="1" dirty="0" smtClean="0"/>
              <a:t> po třídě a obdrží kartičku s větným členem / částí věty /.</a:t>
            </a:r>
          </a:p>
          <a:p>
            <a:r>
              <a:rPr lang="cs-CZ" sz="2000" i="1" dirty="0" smtClean="0"/>
              <a:t> Vzájemně se hledají kladením otázek na jednotlivé</a:t>
            </a:r>
          </a:p>
          <a:p>
            <a:r>
              <a:rPr lang="cs-CZ" sz="2000" i="1" dirty="0"/>
              <a:t>v</a:t>
            </a:r>
            <a:r>
              <a:rPr lang="cs-CZ" sz="2000" i="1" dirty="0" smtClean="0"/>
              <a:t>ětné členy. Ti, co složí větu se postupně řadí do zástupu a </a:t>
            </a:r>
          </a:p>
          <a:p>
            <a:r>
              <a:rPr lang="cs-CZ" sz="2000" i="1" dirty="0"/>
              <a:t>č</a:t>
            </a:r>
            <a:r>
              <a:rPr lang="cs-CZ" sz="2000" i="1" dirty="0" smtClean="0"/>
              <a:t>ekají na ostatní. Do hry nezasahují. Poslední trojice vysluhuje </a:t>
            </a:r>
          </a:p>
          <a:p>
            <a:r>
              <a:rPr lang="cs-CZ" sz="2000" i="1" dirty="0" smtClean="0"/>
              <a:t>titul  </a:t>
            </a:r>
            <a:r>
              <a:rPr lang="cs-CZ" sz="2400" i="1" dirty="0" smtClean="0"/>
              <a:t>POSLEDŇÁČEK. </a:t>
            </a:r>
            <a:r>
              <a:rPr lang="cs-CZ" sz="2000" i="1" dirty="0" smtClean="0"/>
              <a:t>Hru osvěžíme poschováváním kartiček</a:t>
            </a:r>
          </a:p>
          <a:p>
            <a:r>
              <a:rPr lang="cs-CZ" sz="2000" i="1" dirty="0"/>
              <a:t>r</a:t>
            </a:r>
            <a:r>
              <a:rPr lang="cs-CZ" sz="2000" i="1" dirty="0" smtClean="0"/>
              <a:t>ůzně ve třídě.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496163" y="1196752"/>
            <a:ext cx="4931286" cy="646331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cs-CZ" dirty="0" smtClean="0"/>
              <a:t>    POHYBOVÁ HRA  </a:t>
            </a:r>
            <a:r>
              <a:rPr lang="cs-CZ" sz="3600" i="1" dirty="0"/>
              <a:t> </a:t>
            </a:r>
            <a:r>
              <a:rPr lang="cs-CZ" sz="3600" i="1" dirty="0" smtClean="0"/>
              <a:t>KULOVÝ BLESK 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4313" y="4509120"/>
            <a:ext cx="1095375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011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43608" y="2132856"/>
            <a:ext cx="734481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/>
              <a:t>Všimněte si osobních koncovek v utvořených větách a připomeňte si</a:t>
            </a:r>
          </a:p>
          <a:p>
            <a:r>
              <a:rPr lang="cs-CZ" sz="2000" i="1" dirty="0"/>
              <a:t>p</a:t>
            </a:r>
            <a:r>
              <a:rPr lang="cs-CZ" sz="2000" i="1" dirty="0" smtClean="0"/>
              <a:t>ravidlo o shodě podmětu s přísudkem: </a:t>
            </a:r>
          </a:p>
          <a:p>
            <a:r>
              <a:rPr lang="cs-CZ" sz="2000" i="1" dirty="0" smtClean="0"/>
              <a:t>                               Je-li </a:t>
            </a:r>
            <a:r>
              <a:rPr lang="cs-CZ" sz="3200" i="1" dirty="0" smtClean="0"/>
              <a:t>P O D M Ě T </a:t>
            </a:r>
            <a:r>
              <a:rPr lang="cs-CZ" sz="2000" i="1" dirty="0" smtClean="0"/>
              <a:t>rodu</a:t>
            </a:r>
          </a:p>
          <a:p>
            <a:endParaRPr lang="cs-CZ" sz="2000" i="1" dirty="0"/>
          </a:p>
          <a:p>
            <a:r>
              <a:rPr lang="cs-CZ" sz="2400" b="1" i="1" dirty="0"/>
              <a:t>s</a:t>
            </a:r>
            <a:r>
              <a:rPr lang="cs-CZ" sz="2400" b="1" i="1" dirty="0" smtClean="0"/>
              <a:t>tředního, </a:t>
            </a:r>
            <a:r>
              <a:rPr lang="cs-CZ" sz="2400" i="1" dirty="0" smtClean="0"/>
              <a:t>píšeme v koncovce                                     </a:t>
            </a:r>
            <a:r>
              <a:rPr lang="cs-CZ" sz="2400" i="1" dirty="0" smtClean="0">
                <a:solidFill>
                  <a:srgbClr val="FF0000"/>
                </a:solidFill>
              </a:rPr>
              <a:t>- a</a:t>
            </a:r>
            <a:endParaRPr lang="cs-CZ" sz="2400" i="1" dirty="0" smtClean="0"/>
          </a:p>
          <a:p>
            <a:r>
              <a:rPr lang="cs-CZ" sz="2400" b="1" i="1" dirty="0"/>
              <a:t>ž</a:t>
            </a:r>
            <a:r>
              <a:rPr lang="cs-CZ" sz="2400" b="1" i="1" dirty="0" smtClean="0"/>
              <a:t>enského, </a:t>
            </a:r>
            <a:r>
              <a:rPr lang="cs-CZ" sz="2400" i="1" dirty="0" smtClean="0"/>
              <a:t>píšeme v koncovce                                     </a:t>
            </a:r>
            <a:r>
              <a:rPr lang="cs-CZ" sz="2400" i="1" dirty="0" smtClean="0">
                <a:solidFill>
                  <a:srgbClr val="FF0000"/>
                </a:solidFill>
              </a:rPr>
              <a:t> - y</a:t>
            </a:r>
            <a:r>
              <a:rPr lang="cs-CZ" sz="2400" i="1" dirty="0" smtClean="0"/>
              <a:t> </a:t>
            </a:r>
          </a:p>
          <a:p>
            <a:r>
              <a:rPr lang="cs-CZ" sz="2400" b="1" i="1" dirty="0"/>
              <a:t>m</a:t>
            </a:r>
            <a:r>
              <a:rPr lang="cs-CZ" sz="2400" b="1" i="1" dirty="0" smtClean="0"/>
              <a:t>užského neživotného, </a:t>
            </a:r>
            <a:r>
              <a:rPr lang="cs-CZ" sz="2400" i="1" dirty="0" smtClean="0"/>
              <a:t>píšeme v koncovce             </a:t>
            </a:r>
            <a:r>
              <a:rPr lang="cs-CZ" sz="2400" i="1" dirty="0" smtClean="0">
                <a:solidFill>
                  <a:srgbClr val="FF0000"/>
                </a:solidFill>
              </a:rPr>
              <a:t>- y</a:t>
            </a:r>
            <a:endParaRPr lang="cs-CZ" sz="2400" i="1" dirty="0" smtClean="0"/>
          </a:p>
          <a:p>
            <a:r>
              <a:rPr lang="cs-CZ" sz="2400" b="1" i="1" dirty="0"/>
              <a:t>m</a:t>
            </a:r>
            <a:r>
              <a:rPr lang="cs-CZ" sz="2400" b="1" i="1" dirty="0" smtClean="0"/>
              <a:t>užského životného, </a:t>
            </a:r>
            <a:r>
              <a:rPr lang="cs-CZ" sz="2400" i="1" dirty="0" smtClean="0"/>
              <a:t>píšeme v koncovce                  </a:t>
            </a:r>
            <a:r>
              <a:rPr lang="cs-CZ" sz="2400" i="1" dirty="0" smtClean="0">
                <a:solidFill>
                  <a:srgbClr val="FF0000"/>
                </a:solidFill>
              </a:rPr>
              <a:t>- i</a:t>
            </a:r>
            <a:r>
              <a:rPr lang="cs-CZ" sz="2400" i="1" dirty="0" smtClean="0"/>
              <a:t>               </a:t>
            </a:r>
          </a:p>
          <a:p>
            <a:r>
              <a:rPr lang="cs-CZ" sz="2000" i="1" dirty="0" smtClean="0"/>
              <a:t>   </a:t>
            </a:r>
          </a:p>
          <a:p>
            <a:r>
              <a:rPr lang="cs-CZ" sz="2000" i="1" dirty="0" smtClean="0"/>
              <a:t>             POZOR: Slovo </a:t>
            </a:r>
            <a:r>
              <a:rPr lang="cs-CZ" sz="2000" dirty="0" smtClean="0"/>
              <a:t>děti </a:t>
            </a:r>
            <a:r>
              <a:rPr lang="cs-CZ" sz="2000" i="1" dirty="0" smtClean="0"/>
              <a:t>je mluvnicky rodu ženského:</a:t>
            </a:r>
          </a:p>
          <a:p>
            <a:r>
              <a:rPr lang="cs-CZ" sz="2000" i="1" dirty="0"/>
              <a:t> </a:t>
            </a:r>
            <a:r>
              <a:rPr lang="cs-CZ" sz="2000" i="1" dirty="0" smtClean="0"/>
              <a:t>                           Děti ve škole nedával</a:t>
            </a:r>
            <a:r>
              <a:rPr lang="cs-CZ" sz="2000" i="1" dirty="0" smtClean="0">
                <a:solidFill>
                  <a:srgbClr val="FF0000"/>
                </a:solidFill>
              </a:rPr>
              <a:t>y</a:t>
            </a:r>
            <a:r>
              <a:rPr lang="cs-CZ" sz="2000" i="1" dirty="0" smtClean="0"/>
              <a:t> pozor.       </a:t>
            </a:r>
            <a:endParaRPr lang="cs-CZ" sz="2000" i="1" dirty="0"/>
          </a:p>
        </p:txBody>
      </p:sp>
      <p:sp>
        <p:nvSpPr>
          <p:cNvPr id="3" name="Stužka zahnutá nahoru 2"/>
          <p:cNvSpPr/>
          <p:nvPr/>
        </p:nvSpPr>
        <p:spPr>
          <a:xfrm>
            <a:off x="2627784" y="1109880"/>
            <a:ext cx="3960440" cy="758952"/>
          </a:xfrm>
          <a:prstGeom prst="ellipseRibbon2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/>
              <a:t>SHODA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12337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115616" y="1124744"/>
            <a:ext cx="7001660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Vyzkoušej si pravidlo o shodě v praxi:</a:t>
            </a:r>
          </a:p>
          <a:p>
            <a:r>
              <a:rPr lang="cs-CZ" sz="2000" dirty="0" smtClean="0"/>
              <a:t>Vyznač přísudek a podmět:</a:t>
            </a:r>
          </a:p>
          <a:p>
            <a:endParaRPr lang="cs-CZ" sz="2000" dirty="0"/>
          </a:p>
          <a:p>
            <a:r>
              <a:rPr lang="cs-CZ" sz="2400" dirty="0" smtClean="0"/>
              <a:t>Děti si četl –   pohádku. Rodiče se vrátil -  ze zábavy. </a:t>
            </a:r>
          </a:p>
          <a:p>
            <a:r>
              <a:rPr lang="cs-CZ" sz="2400" dirty="0" smtClean="0"/>
              <a:t>Kombajny posekl -  poslední </a:t>
            </a:r>
            <a:r>
              <a:rPr lang="cs-CZ" sz="2400" dirty="0" err="1" smtClean="0"/>
              <a:t>zb</a:t>
            </a:r>
            <a:r>
              <a:rPr lang="cs-CZ" sz="2400" dirty="0" smtClean="0"/>
              <a:t> – </a:t>
            </a:r>
            <a:r>
              <a:rPr lang="cs-CZ" sz="2400" dirty="0" err="1" smtClean="0"/>
              <a:t>tky</a:t>
            </a:r>
            <a:r>
              <a:rPr lang="cs-CZ" sz="2400" dirty="0" smtClean="0"/>
              <a:t> ob – </a:t>
            </a:r>
            <a:r>
              <a:rPr lang="cs-CZ" sz="2400" dirty="0" err="1" smtClean="0"/>
              <a:t>lí</a:t>
            </a:r>
            <a:r>
              <a:rPr lang="cs-CZ" sz="2400" dirty="0" smtClean="0"/>
              <a:t>. Štěňata si</a:t>
            </a:r>
          </a:p>
          <a:p>
            <a:r>
              <a:rPr lang="cs-CZ" sz="2400" dirty="0"/>
              <a:t>s</a:t>
            </a:r>
            <a:r>
              <a:rPr lang="cs-CZ" sz="2400" dirty="0" smtClean="0"/>
              <a:t>polu hrála v trávě. M – </a:t>
            </a:r>
            <a:r>
              <a:rPr lang="cs-CZ" sz="2400" dirty="0" err="1" smtClean="0"/>
              <a:t>slivci</a:t>
            </a:r>
            <a:r>
              <a:rPr lang="cs-CZ" sz="2400" dirty="0" smtClean="0"/>
              <a:t> uspořádal -  hon. Potom</a:t>
            </a:r>
          </a:p>
          <a:p>
            <a:r>
              <a:rPr lang="cs-CZ" sz="2400" dirty="0"/>
              <a:t>o</a:t>
            </a:r>
            <a:r>
              <a:rPr lang="cs-CZ" sz="2400" dirty="0" smtClean="0"/>
              <a:t>slavoval -  na lovecké chatě. </a:t>
            </a:r>
          </a:p>
          <a:p>
            <a:r>
              <a:rPr lang="cs-CZ" sz="2400" dirty="0" smtClean="0"/>
              <a:t>To jsme si o vás teda nemyslel - !  Naše děvčata cvičil – </a:t>
            </a:r>
          </a:p>
          <a:p>
            <a:r>
              <a:rPr lang="cs-CZ" sz="2400" dirty="0" err="1" smtClean="0"/>
              <a:t>zumbu</a:t>
            </a:r>
            <a:r>
              <a:rPr lang="cs-CZ" sz="2400" dirty="0" smtClean="0"/>
              <a:t>. Vy jste to opravdu nevěděl - ? V okolí rostl – </a:t>
            </a:r>
          </a:p>
          <a:p>
            <a:r>
              <a:rPr lang="cs-CZ" sz="2400" dirty="0"/>
              <a:t>h</a:t>
            </a:r>
            <a:r>
              <a:rPr lang="cs-CZ" sz="2400" dirty="0" smtClean="0"/>
              <a:t>odně houby. U Jemnice havaroval – dva automobil - .</a:t>
            </a:r>
          </a:p>
          <a:p>
            <a:r>
              <a:rPr lang="cs-CZ" sz="2400" dirty="0" smtClean="0"/>
              <a:t>Řidiči naštěstí v - vázl –  bez zranění. 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    </a:t>
            </a:r>
            <a:r>
              <a:rPr lang="cs-CZ" sz="2000" dirty="0" smtClean="0"/>
              <a:t>Na které věty ti předchozí pravidlo nestačí? Zkuste spolu</a:t>
            </a:r>
          </a:p>
          <a:p>
            <a:r>
              <a:rPr lang="cs-CZ" sz="2000" dirty="0"/>
              <a:t>z</a:t>
            </a:r>
            <a:r>
              <a:rPr lang="cs-CZ" sz="2000" dirty="0" smtClean="0"/>
              <a:t>důvodnit jinak. Uvádějte další příklady vět ze života.</a:t>
            </a:r>
            <a:endParaRPr lang="cs-CZ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829469"/>
            <a:ext cx="904875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523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166</TotalTime>
  <Words>462</Words>
  <Application>Microsoft Office PowerPoint</Application>
  <PresentationFormat>Předvádění na obrazovce (4:3)</PresentationFormat>
  <Paragraphs>75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Přísudek a podmět II – Shoda Autor: Mgr. Ivana Tesařová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Přísudek a podmět II – Shoda Autor: Mgr. Ivana Tesařová</dc:title>
  <dc:creator>user01</dc:creator>
  <cp:lastModifiedBy>user01</cp:lastModifiedBy>
  <cp:revision>15</cp:revision>
  <cp:lastPrinted>2012-05-17T11:04:23Z</cp:lastPrinted>
  <dcterms:created xsi:type="dcterms:W3CDTF">2011-08-05T08:06:21Z</dcterms:created>
  <dcterms:modified xsi:type="dcterms:W3CDTF">2012-05-17T12:10:43Z</dcterms:modified>
</cp:coreProperties>
</file>