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7102475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Styl Světlá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450" y="13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17.5.2012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Přísudek a podmět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4579387"/>
            <a:ext cx="6192688" cy="16903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Obdélník 4"/>
          <p:cNvSpPr/>
          <p:nvPr/>
        </p:nvSpPr>
        <p:spPr>
          <a:xfrm>
            <a:off x="2051720" y="3933056"/>
            <a:ext cx="4752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</p:spTree>
    <p:extLst>
      <p:ext uri="{BB962C8B-B14F-4D97-AF65-F5344CB8AC3E}">
        <p14:creationId xmlns:p14="http://schemas.microsoft.com/office/powerpoint/2010/main" val="2338170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9107465"/>
              </p:ext>
            </p:extLst>
          </p:nvPr>
        </p:nvGraphicFramePr>
        <p:xfrm>
          <a:off x="1547664" y="1484783"/>
          <a:ext cx="6048672" cy="4631404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2028228"/>
                <a:gridCol w="4020444"/>
              </a:tblGrid>
              <a:tr h="586351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Pracovní listy  pro žáky sloužící k seznámení se základní</a:t>
                      </a:r>
                      <a:r>
                        <a:rPr lang="cs-CZ" sz="1200" baseline="0" dirty="0" smtClean="0"/>
                        <a:t> skladební dvojicí. Obsahuje tematicky zaměřená cvičení pro doplňování přísudku i podmětu, shrnuje učivo, seznamuje s přísudkem jmenným. Spojuje učivo mluvnice a slohu / popis /.   </a:t>
                      </a:r>
                      <a:endParaRPr lang="cs-CZ" sz="1200" dirty="0"/>
                    </a:p>
                  </a:txBody>
                  <a:tcPr/>
                </a:tc>
              </a:tr>
              <a:tr h="586351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586351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Český jazyk</a:t>
                      </a:r>
                      <a:endParaRPr lang="cs-CZ" dirty="0"/>
                    </a:p>
                  </a:txBody>
                  <a:tcPr/>
                </a:tc>
              </a:tr>
              <a:tr h="586351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Žák</a:t>
                      </a:r>
                      <a:r>
                        <a:rPr lang="cs-CZ" sz="1200" baseline="0" dirty="0" smtClean="0"/>
                        <a:t> vyhledává a doplňuje základní skladební dvojici, pozná přísudek jmenný. Volí správné výrazové prostředky při doplňování a sestavování vět.  Na základě vzorového textu sestaví jednoduchý popis místnosti. </a:t>
                      </a:r>
                      <a:endParaRPr lang="cs-CZ" sz="1200" dirty="0"/>
                    </a:p>
                  </a:txBody>
                  <a:tcPr/>
                </a:tc>
              </a:tr>
              <a:tr h="586351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uč.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</a:t>
                      </a:r>
                      <a:endParaRPr lang="cs-CZ" dirty="0"/>
                    </a:p>
                  </a:txBody>
                  <a:tcPr/>
                </a:tc>
              </a:tr>
              <a:tr h="586351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</a:t>
                      </a:r>
                      <a:r>
                        <a:rPr lang="cs-CZ" baseline="0" dirty="0" smtClean="0"/>
                        <a:t> 5. ročníku</a:t>
                      </a:r>
                      <a:endParaRPr lang="cs-CZ" dirty="0"/>
                    </a:p>
                  </a:txBody>
                  <a:tcPr/>
                </a:tc>
              </a:tr>
              <a:tr h="586351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</a:t>
                      </a:r>
                      <a:r>
                        <a:rPr lang="cs-CZ" baseline="0" dirty="0" smtClean="0"/>
                        <a:t>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podrobně uveden v textu formou</a:t>
                      </a:r>
                      <a:r>
                        <a:rPr lang="cs-CZ" baseline="0" dirty="0" smtClean="0"/>
                        <a:t> úkolů a návodů pro děti.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430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043608" y="980728"/>
            <a:ext cx="7430239" cy="526297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 smtClean="0"/>
              <a:t>Doplň slova z nápovědy. Co mají společného?</a:t>
            </a:r>
          </a:p>
          <a:p>
            <a:endParaRPr lang="cs-CZ" sz="2000" i="1" dirty="0"/>
          </a:p>
          <a:p>
            <a:r>
              <a:rPr lang="cs-CZ" sz="2400" b="1" dirty="0" smtClean="0"/>
              <a:t>                                  NAŠE TŘÍDA </a:t>
            </a:r>
          </a:p>
          <a:p>
            <a:endParaRPr lang="cs-CZ" sz="2400" b="1" dirty="0"/>
          </a:p>
          <a:p>
            <a:r>
              <a:rPr lang="cs-CZ" sz="2400" dirty="0" smtClean="0"/>
              <a:t>Naše třída je světlá. Nejvíc místa zabírají …………………… .</a:t>
            </a:r>
          </a:p>
          <a:p>
            <a:r>
              <a:rPr lang="cs-CZ" sz="2400" dirty="0" smtClean="0"/>
              <a:t>……………  paní učitelky stojí před tabulí.</a:t>
            </a:r>
          </a:p>
          <a:p>
            <a:r>
              <a:rPr lang="cs-CZ" sz="2400" dirty="0" smtClean="0"/>
              <a:t>Kolem zdí jsou rozmístěny …………………….. . …………………</a:t>
            </a:r>
          </a:p>
          <a:p>
            <a:r>
              <a:rPr lang="cs-CZ" sz="2400" dirty="0"/>
              <a:t>m</a:t>
            </a:r>
            <a:r>
              <a:rPr lang="cs-CZ" sz="2400" dirty="0" smtClean="0"/>
              <a:t>ají svůj vlastní stojan. Nad dveřmi visí …………………….. .</a:t>
            </a:r>
          </a:p>
          <a:p>
            <a:r>
              <a:rPr lang="cs-CZ" sz="2400" dirty="0" smtClean="0"/>
              <a:t>………………….. už hodně pamatují.   ………………  </a:t>
            </a:r>
            <a:r>
              <a:rPr lang="cs-CZ" sz="2400" dirty="0" err="1"/>
              <a:t>p</a:t>
            </a:r>
            <a:r>
              <a:rPr lang="cs-CZ" sz="2400" dirty="0" err="1" smtClean="0"/>
              <a:t>ropou</a:t>
            </a:r>
            <a:r>
              <a:rPr lang="cs-CZ" sz="2400" dirty="0" smtClean="0"/>
              <a:t> – </a:t>
            </a:r>
          </a:p>
          <a:p>
            <a:r>
              <a:rPr lang="cs-CZ" sz="2400" dirty="0" err="1"/>
              <a:t>š</a:t>
            </a:r>
            <a:r>
              <a:rPr lang="cs-CZ" sz="2400" dirty="0" err="1" smtClean="0"/>
              <a:t>tějí</a:t>
            </a:r>
            <a:r>
              <a:rPr lang="cs-CZ" sz="2400" dirty="0" smtClean="0"/>
              <a:t> dostatek světla. Plynové ………………… udržuje ve třídě </a:t>
            </a:r>
          </a:p>
          <a:p>
            <a:r>
              <a:rPr lang="cs-CZ" sz="2400" dirty="0"/>
              <a:t>s</a:t>
            </a:r>
            <a:r>
              <a:rPr lang="cs-CZ" sz="2400" dirty="0" smtClean="0"/>
              <a:t>tálou teplotu.</a:t>
            </a:r>
          </a:p>
          <a:p>
            <a:r>
              <a:rPr lang="cs-CZ" sz="2000" i="1" dirty="0" smtClean="0"/>
              <a:t>Nápověda: topení, záclony, tabule, znak, klávesy, skříně, stůl, lavice  </a:t>
            </a:r>
          </a:p>
          <a:p>
            <a:endParaRPr lang="cs-CZ" sz="2000" i="1" dirty="0"/>
          </a:p>
          <a:p>
            <a:r>
              <a:rPr lang="cs-CZ" sz="2000" i="1" dirty="0" smtClean="0"/>
              <a:t>Podtrhej v textu určitá slovesa vlnovkou. Zopakuj si, co víš o základní </a:t>
            </a:r>
          </a:p>
          <a:p>
            <a:r>
              <a:rPr lang="cs-CZ" sz="2000" i="1" dirty="0" smtClean="0"/>
              <a:t>skladební dvojici. </a:t>
            </a:r>
          </a:p>
        </p:txBody>
      </p:sp>
    </p:spTree>
    <p:extLst>
      <p:ext uri="{BB962C8B-B14F-4D97-AF65-F5344CB8AC3E}">
        <p14:creationId xmlns:p14="http://schemas.microsoft.com/office/powerpoint/2010/main" val="3504423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75656" y="980728"/>
            <a:ext cx="18473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 sz="2800" dirty="0" smtClean="0"/>
          </a:p>
          <a:p>
            <a:endParaRPr lang="cs-CZ" sz="2800" dirty="0"/>
          </a:p>
          <a:p>
            <a:endParaRPr lang="cs-CZ" sz="2800" dirty="0" smtClean="0"/>
          </a:p>
          <a:p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043608" y="2796610"/>
            <a:ext cx="667503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400" dirty="0" smtClean="0"/>
              <a:t> Nejvíc místa </a:t>
            </a:r>
            <a:r>
              <a:rPr lang="cs-CZ" sz="4400" dirty="0" smtClean="0">
                <a:solidFill>
                  <a:srgbClr val="FF0000"/>
                </a:solidFill>
              </a:rPr>
              <a:t>zabírají</a:t>
            </a:r>
            <a:r>
              <a:rPr lang="cs-CZ" sz="4400" dirty="0" smtClean="0"/>
              <a:t> lavice. </a:t>
            </a:r>
            <a:endParaRPr lang="cs-CZ" sz="4400" dirty="0"/>
          </a:p>
        </p:txBody>
      </p:sp>
      <p:sp>
        <p:nvSpPr>
          <p:cNvPr id="4" name="Obdélníkový popisek 3"/>
          <p:cNvSpPr/>
          <p:nvPr/>
        </p:nvSpPr>
        <p:spPr>
          <a:xfrm>
            <a:off x="4139952" y="1892555"/>
            <a:ext cx="1371596" cy="612648"/>
          </a:xfrm>
          <a:prstGeom prst="wedgeRectCallou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rgbClr val="FF0000"/>
                </a:solidFill>
              </a:rPr>
              <a:t>PŘÍSUDEK</a:t>
            </a:r>
            <a:endParaRPr lang="cs-CZ" dirty="0">
              <a:solidFill>
                <a:srgbClr val="FF0000"/>
              </a:solidFill>
            </a:endParaRPr>
          </a:p>
        </p:txBody>
      </p:sp>
      <p:sp>
        <p:nvSpPr>
          <p:cNvPr id="5" name="Obdélníkový popisek 4"/>
          <p:cNvSpPr/>
          <p:nvPr/>
        </p:nvSpPr>
        <p:spPr>
          <a:xfrm>
            <a:off x="6372200" y="1888669"/>
            <a:ext cx="1346440" cy="612648"/>
          </a:xfrm>
          <a:prstGeom prst="wedgeRect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PODMĚT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TextovéPole 5"/>
          <p:cNvSpPr txBox="1"/>
          <p:nvPr/>
        </p:nvSpPr>
        <p:spPr>
          <a:xfrm>
            <a:off x="1187624" y="4293096"/>
            <a:ext cx="72137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dirty="0" smtClean="0"/>
              <a:t>Základem PŘÍSUDKU je určitý slovesný tvar.</a:t>
            </a:r>
          </a:p>
          <a:p>
            <a:r>
              <a:rPr lang="cs-CZ" sz="2000" dirty="0" smtClean="0"/>
              <a:t>Základem PODMĚTU je podstatné jméno v 1. pádě. Ptáme se na něj</a:t>
            </a:r>
          </a:p>
          <a:p>
            <a:r>
              <a:rPr lang="cs-CZ" sz="2000" dirty="0"/>
              <a:t>o</a:t>
            </a:r>
            <a:r>
              <a:rPr lang="cs-CZ" sz="2000" dirty="0" smtClean="0"/>
              <a:t>tázkou KDO? CO?</a:t>
            </a:r>
          </a:p>
          <a:p>
            <a:r>
              <a:rPr lang="cs-CZ" sz="2000" dirty="0" smtClean="0"/>
              <a:t>Podmět a přísudek tvoří </a:t>
            </a:r>
            <a:r>
              <a:rPr lang="cs-CZ" sz="2000" i="1" u="sng" dirty="0" smtClean="0"/>
              <a:t>základní skladební dvojici.</a:t>
            </a:r>
            <a:endParaRPr lang="cs-CZ" sz="2000" i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7121" y="793294"/>
            <a:ext cx="1095375" cy="1095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14999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475656" y="1097439"/>
            <a:ext cx="628832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b="1" dirty="0" smtClean="0"/>
              <a:t>                                NAŠE TŘÍDA II</a:t>
            </a:r>
          </a:p>
          <a:p>
            <a:endParaRPr lang="cs-CZ" sz="2400" b="1" dirty="0"/>
          </a:p>
          <a:p>
            <a:r>
              <a:rPr lang="cs-CZ" sz="2000" i="1" dirty="0" smtClean="0"/>
              <a:t>Nyní postup změníme. Budeme do vět doplňovat PŘÍSUDKY</a:t>
            </a:r>
          </a:p>
          <a:p>
            <a:r>
              <a:rPr lang="cs-CZ" sz="2000" i="1" dirty="0" smtClean="0"/>
              <a:t>Typické pro členy naší třídy a tvořit věty, např. </a:t>
            </a:r>
          </a:p>
          <a:p>
            <a:endParaRPr lang="cs-CZ" sz="2000" i="1" dirty="0"/>
          </a:p>
          <a:p>
            <a:endParaRPr lang="cs-CZ" sz="2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971601" y="2924944"/>
            <a:ext cx="75045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Filip ……………………….. . </a:t>
            </a:r>
            <a:r>
              <a:rPr lang="cs-CZ" sz="2400" dirty="0" smtClean="0">
                <a:solidFill>
                  <a:srgbClr val="FF0000"/>
                </a:solidFill>
              </a:rPr>
              <a:t>Co dělá Filip? / co se o něm ví /</a:t>
            </a:r>
          </a:p>
          <a:p>
            <a:r>
              <a:rPr lang="cs-CZ" sz="2400" dirty="0" smtClean="0"/>
              <a:t>Filip mluví v hodině. </a:t>
            </a:r>
          </a:p>
          <a:p>
            <a:r>
              <a:rPr lang="cs-CZ" sz="2400" dirty="0" smtClean="0"/>
              <a:t>Štěpán …………………………………………………………………………… </a:t>
            </a:r>
          </a:p>
          <a:p>
            <a:r>
              <a:rPr lang="cs-CZ" sz="2400" dirty="0" smtClean="0"/>
              <a:t>Simonka ………………………………………………………………………... </a:t>
            </a:r>
          </a:p>
          <a:p>
            <a:r>
              <a:rPr lang="cs-CZ" sz="2400" dirty="0" smtClean="0"/>
              <a:t>Danča ………………………………………………………………… …………. </a:t>
            </a:r>
          </a:p>
          <a:p>
            <a:r>
              <a:rPr lang="cs-CZ" sz="2400" dirty="0" smtClean="0"/>
              <a:t>…………………………………………………………………………………. ……</a:t>
            </a:r>
          </a:p>
          <a:p>
            <a:r>
              <a:rPr lang="cs-CZ" sz="2400" dirty="0" smtClean="0"/>
              <a:t>…………………………………………………………………………………………</a:t>
            </a:r>
          </a:p>
          <a:p>
            <a:r>
              <a:rPr lang="cs-CZ" sz="2400" dirty="0" smtClean="0"/>
              <a:t>………………………………………………………………………………………..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220948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907704" y="908720"/>
            <a:ext cx="5038944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cs-CZ" sz="2000" dirty="0" smtClean="0"/>
              <a:t>Další možnosti využití této aktivity :</a:t>
            </a:r>
          </a:p>
          <a:p>
            <a:r>
              <a:rPr lang="cs-CZ" sz="4000" dirty="0" smtClean="0"/>
              <a:t>PŘÍSUDKOVÉ HÁDANKY</a:t>
            </a:r>
            <a:endParaRPr lang="cs-CZ" sz="40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1259632" y="2780928"/>
            <a:ext cx="730642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 smtClean="0"/>
              <a:t>Poznáš členy naší třídy podle přísudku, který o nich vypovídá?</a:t>
            </a:r>
          </a:p>
          <a:p>
            <a:r>
              <a:rPr lang="cs-CZ" sz="2000" i="1" dirty="0" smtClean="0"/>
              <a:t>Ptejte se důsledně otázkami </a:t>
            </a:r>
            <a:r>
              <a:rPr lang="cs-CZ" sz="2000" i="1" u="sng" dirty="0" smtClean="0"/>
              <a:t>1. pádu KDO? CO?</a:t>
            </a:r>
          </a:p>
          <a:p>
            <a:r>
              <a:rPr lang="cs-CZ" sz="2000" i="1" dirty="0" smtClean="0"/>
              <a:t>Tuto činnost můžete aplikovat i na zvířátka a podobně.</a:t>
            </a:r>
          </a:p>
          <a:p>
            <a:endParaRPr lang="cs-CZ" sz="2000" i="1" dirty="0"/>
          </a:p>
          <a:p>
            <a:r>
              <a:rPr lang="cs-CZ" sz="2000" b="1" dirty="0" smtClean="0"/>
              <a:t>DOMÁCÍ CVIČENÍ :  Popiš vlastní pokojíček podle úvodního cvičení, </a:t>
            </a:r>
          </a:p>
          <a:p>
            <a:r>
              <a:rPr lang="cs-CZ" sz="2000" b="1" dirty="0"/>
              <a:t> </a:t>
            </a:r>
            <a:r>
              <a:rPr lang="cs-CZ" sz="2000" b="1" dirty="0" smtClean="0"/>
              <a:t>                                   vyznač přísudek a podmět.</a:t>
            </a:r>
          </a:p>
          <a:p>
            <a:endParaRPr lang="cs-CZ" sz="2000" b="1" dirty="0" smtClean="0"/>
          </a:p>
          <a:p>
            <a:endParaRPr lang="cs-CZ" sz="2000" i="1" dirty="0"/>
          </a:p>
          <a:p>
            <a:endParaRPr lang="cs-CZ" sz="2000" i="1" dirty="0" smtClean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625" y="4957845"/>
            <a:ext cx="66675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6958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331640" y="980728"/>
            <a:ext cx="6150273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 smtClean="0"/>
              <a:t>Jedna hádanka navíc:</a:t>
            </a:r>
          </a:p>
          <a:p>
            <a:r>
              <a:rPr lang="cs-CZ" sz="2000" i="1" dirty="0" smtClean="0"/>
              <a:t>Poznáš přísudek a podmět v následující větě?</a:t>
            </a:r>
          </a:p>
          <a:p>
            <a:endParaRPr lang="cs-CZ" sz="3200" i="1" dirty="0" smtClean="0"/>
          </a:p>
          <a:p>
            <a:r>
              <a:rPr lang="cs-CZ" sz="4400" i="1" dirty="0" smtClean="0"/>
              <a:t>       Vojta je dobrý kuchař.</a:t>
            </a:r>
          </a:p>
          <a:p>
            <a:r>
              <a:rPr lang="cs-CZ" sz="3200" i="1" dirty="0" smtClean="0"/>
              <a:t> </a:t>
            </a:r>
            <a:endParaRPr lang="cs-CZ" sz="2000" i="1" dirty="0"/>
          </a:p>
        </p:txBody>
      </p:sp>
      <p:sp>
        <p:nvSpPr>
          <p:cNvPr id="3" name="Šipka dolů 2"/>
          <p:cNvSpPr/>
          <p:nvPr/>
        </p:nvSpPr>
        <p:spPr>
          <a:xfrm>
            <a:off x="4649092" y="3573016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1475656" y="4869160"/>
            <a:ext cx="6606680" cy="8925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000" i="1" dirty="0" smtClean="0"/>
              <a:t>Jde o takzvaný  </a:t>
            </a:r>
            <a:r>
              <a:rPr lang="cs-CZ" sz="3200" i="1" dirty="0" smtClean="0"/>
              <a:t>PŘÍSUDEK JMENNÝ. </a:t>
            </a:r>
            <a:r>
              <a:rPr lang="cs-CZ" sz="2000" i="1" dirty="0" smtClean="0"/>
              <a:t>Zkus vymyslet </a:t>
            </a:r>
          </a:p>
          <a:p>
            <a:r>
              <a:rPr lang="cs-CZ" sz="2000" i="1" dirty="0"/>
              <a:t>p</a:t>
            </a:r>
            <a:r>
              <a:rPr lang="cs-CZ" sz="2000" i="1" dirty="0" smtClean="0"/>
              <a:t>odobné věty.</a:t>
            </a:r>
            <a:endParaRPr lang="cs-CZ" sz="2000" i="1" dirty="0"/>
          </a:p>
        </p:txBody>
      </p:sp>
    </p:spTree>
    <p:extLst>
      <p:ext uri="{BB962C8B-B14F-4D97-AF65-F5344CB8AC3E}">
        <p14:creationId xmlns:p14="http://schemas.microsoft.com/office/powerpoint/2010/main" val="2558464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403</Words>
  <Application>Microsoft Office PowerPoint</Application>
  <PresentationFormat>Předvádění na obrazovce (4:3)</PresentationFormat>
  <Paragraphs>69</Paragraphs>
  <Slides>7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Motiv sady Office</vt:lpstr>
      <vt:lpstr>Přísudek a podmět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Přísudek a podmět Autor: Mgr. Ivana Tesařová</dc:title>
  <dc:creator>user01</dc:creator>
  <cp:lastModifiedBy>user01</cp:lastModifiedBy>
  <cp:revision>15</cp:revision>
  <cp:lastPrinted>2012-05-17T10:58:27Z</cp:lastPrinted>
  <dcterms:created xsi:type="dcterms:W3CDTF">2011-08-05T07:09:10Z</dcterms:created>
  <dcterms:modified xsi:type="dcterms:W3CDTF">2012-05-17T12:10:38Z</dcterms:modified>
</cp:coreProperties>
</file>