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7" r:id="rId4"/>
    <p:sldId id="258" r:id="rId5"/>
    <p:sldId id="259" r:id="rId6"/>
    <p:sldId id="260" r:id="rId7"/>
    <p:sldId id="261" r:id="rId8"/>
  </p:sldIdLst>
  <p:sldSz cx="9144000" cy="6858000" type="screen4x3"/>
  <p:notesSz cx="7102475" cy="102346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432" y="12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16.5.2012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16.5.2012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16.5.2012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16.5.2012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16.5.2012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16.5.2012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16.5.2012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16.5.2012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16.5.2012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16.5.2012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16.5.2012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C1D4A-A796-47C3-A63E-CE236FB377E2}" type="datetimeFigureOut">
              <a:rPr lang="cs-CZ" smtClean="0"/>
              <a:t>16.5.2012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Opakování vyjmenovaných slov po m</a:t>
            </a:r>
            <a:br>
              <a:rPr lang="cs-CZ" dirty="0" smtClean="0"/>
            </a:br>
            <a:r>
              <a:rPr lang="cs-CZ" dirty="0" smtClean="0"/>
              <a:t>Autor: Mgr. Ivana Tesařová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59632" y="4221088"/>
            <a:ext cx="5792688" cy="697632"/>
          </a:xfrm>
        </p:spPr>
        <p:txBody>
          <a:bodyPr>
            <a:normAutofit fontScale="70000" lnSpcReduction="20000"/>
          </a:bodyPr>
          <a:lstStyle/>
          <a:p>
            <a:r>
              <a:rPr lang="cs-CZ" dirty="0"/>
              <a:t>Materiál vznikl v rámci projektu Škola pro život</a:t>
            </a:r>
          </a:p>
          <a:p>
            <a:r>
              <a:rPr lang="cs-CZ" dirty="0" err="1"/>
              <a:t>č.proj</a:t>
            </a:r>
            <a:r>
              <a:rPr lang="cs-CZ" dirty="0"/>
              <a:t>. CZ.1.07/1.4.00/21.2165</a:t>
            </a:r>
            <a:endParaRPr lang="cs-C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797152"/>
            <a:ext cx="4511675" cy="1493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74148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0372658"/>
              </p:ext>
            </p:extLst>
          </p:nvPr>
        </p:nvGraphicFramePr>
        <p:xfrm>
          <a:off x="971600" y="692695"/>
          <a:ext cx="7488832" cy="5452044"/>
        </p:xfrm>
        <a:graphic>
          <a:graphicData uri="http://schemas.openxmlformats.org/drawingml/2006/table">
            <a:tbl>
              <a:tblPr bandRow="1">
                <a:tableStyleId>{5940675A-B579-460E-94D1-54222C63F5DA}</a:tableStyleId>
              </a:tblPr>
              <a:tblGrid>
                <a:gridCol w="2520280"/>
                <a:gridCol w="4968552"/>
              </a:tblGrid>
              <a:tr h="771514">
                <a:tc>
                  <a:txBody>
                    <a:bodyPr/>
                    <a:lstStyle/>
                    <a:p>
                      <a:r>
                        <a:rPr lang="cs-CZ" dirty="0" smtClean="0"/>
                        <a:t>Anotace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Pracovní listy obsahují anagramy</a:t>
                      </a:r>
                      <a:r>
                        <a:rPr lang="cs-CZ" sz="1200" baseline="0" dirty="0" smtClean="0"/>
                        <a:t> a </a:t>
                      </a:r>
                      <a:r>
                        <a:rPr lang="cs-CZ" sz="1200" dirty="0" smtClean="0"/>
                        <a:t> doplňovací</a:t>
                      </a:r>
                      <a:r>
                        <a:rPr lang="cs-CZ" sz="1200" baseline="0" dirty="0" smtClean="0"/>
                        <a:t> cvičení k připomenutí vyjmenovaných slov po m. Žáci tvoří slova příbuzná / Kdo víc? / a připomenou si stavbu slova. Nechybí ani vlastní jména, která spojíme s prací s </a:t>
                      </a:r>
                    </a:p>
                    <a:p>
                      <a:r>
                        <a:rPr lang="cs-CZ" sz="1200" baseline="0" dirty="0" smtClean="0"/>
                        <a:t>mapou.  </a:t>
                      </a:r>
                      <a:r>
                        <a:rPr lang="cs-CZ" sz="1200" dirty="0" smtClean="0"/>
                        <a:t> </a:t>
                      </a:r>
                      <a:endParaRPr lang="cs-CZ" sz="1200" dirty="0"/>
                    </a:p>
                  </a:txBody>
                  <a:tcPr/>
                </a:tc>
              </a:tr>
              <a:tr h="771514">
                <a:tc>
                  <a:txBody>
                    <a:bodyPr/>
                    <a:lstStyle/>
                    <a:p>
                      <a:r>
                        <a:rPr lang="cs-CZ" dirty="0" smtClean="0"/>
                        <a:t>Autor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Mgr. Ivana</a:t>
                      </a:r>
                      <a:r>
                        <a:rPr lang="cs-CZ" baseline="0" dirty="0" smtClean="0"/>
                        <a:t> Tesařová</a:t>
                      </a:r>
                      <a:endParaRPr lang="cs-CZ" dirty="0"/>
                    </a:p>
                  </a:txBody>
                  <a:tcPr/>
                </a:tc>
              </a:tr>
              <a:tr h="771514">
                <a:tc>
                  <a:txBody>
                    <a:bodyPr/>
                    <a:lstStyle/>
                    <a:p>
                      <a:r>
                        <a:rPr lang="cs-CZ" dirty="0" smtClean="0"/>
                        <a:t>Předmět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Český jazyk</a:t>
                      </a:r>
                      <a:endParaRPr lang="cs-CZ" dirty="0"/>
                    </a:p>
                  </a:txBody>
                  <a:tcPr/>
                </a:tc>
              </a:tr>
              <a:tr h="771514">
                <a:tc>
                  <a:txBody>
                    <a:bodyPr/>
                    <a:lstStyle/>
                    <a:p>
                      <a:r>
                        <a:rPr lang="cs-CZ" dirty="0" smtClean="0"/>
                        <a:t>Očekávaný výstup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Žák rozlišuje ve slově kořen, část příponovou,</a:t>
                      </a:r>
                      <a:r>
                        <a:rPr lang="cs-CZ" sz="1200" baseline="0" dirty="0" smtClean="0"/>
                        <a:t> </a:t>
                      </a:r>
                      <a:r>
                        <a:rPr lang="cs-CZ" sz="1200" dirty="0" smtClean="0"/>
                        <a:t>předponovou a koncovku.</a:t>
                      </a:r>
                    </a:p>
                    <a:p>
                      <a:r>
                        <a:rPr lang="cs-CZ" sz="1200" dirty="0" smtClean="0"/>
                        <a:t>Píše</a:t>
                      </a:r>
                      <a:r>
                        <a:rPr lang="cs-CZ" sz="1200" baseline="0" dirty="0" smtClean="0"/>
                        <a:t> správně i/y ve vybraných slovech. Dovede si některá slova vyhledat v </a:t>
                      </a:r>
                    </a:p>
                    <a:p>
                      <a:r>
                        <a:rPr lang="cs-CZ" sz="1200" baseline="0" dirty="0" smtClean="0"/>
                        <a:t>dostupných pramenech. Zná jejich význam.</a:t>
                      </a:r>
                      <a:endParaRPr lang="cs-CZ" sz="1200" dirty="0"/>
                    </a:p>
                  </a:txBody>
                  <a:tcPr/>
                </a:tc>
              </a:tr>
              <a:tr h="771514">
                <a:tc>
                  <a:txBody>
                    <a:bodyPr/>
                    <a:lstStyle/>
                    <a:p>
                      <a:r>
                        <a:rPr lang="cs-CZ" dirty="0" smtClean="0"/>
                        <a:t>Druh učebního materiálu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Pracovní listy</a:t>
                      </a:r>
                      <a:endParaRPr lang="cs-CZ" dirty="0"/>
                    </a:p>
                  </a:txBody>
                  <a:tcPr/>
                </a:tc>
              </a:tr>
              <a:tr h="771514">
                <a:tc>
                  <a:txBody>
                    <a:bodyPr/>
                    <a:lstStyle/>
                    <a:p>
                      <a:r>
                        <a:rPr lang="cs-CZ" dirty="0" smtClean="0"/>
                        <a:t>Cílová  skupina 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Žáci</a:t>
                      </a:r>
                      <a:r>
                        <a:rPr lang="cs-CZ" baseline="0" dirty="0" smtClean="0"/>
                        <a:t> 5. ročníku</a:t>
                      </a:r>
                      <a:endParaRPr lang="cs-CZ" dirty="0"/>
                    </a:p>
                  </a:txBody>
                  <a:tcPr/>
                </a:tc>
              </a:tr>
              <a:tr h="771514">
                <a:tc>
                  <a:txBody>
                    <a:bodyPr/>
                    <a:lstStyle/>
                    <a:p>
                      <a:r>
                        <a:rPr lang="cs-CZ" dirty="0" smtClean="0"/>
                        <a:t>Metodický</a:t>
                      </a:r>
                      <a:r>
                        <a:rPr lang="cs-CZ" baseline="0" dirty="0" smtClean="0"/>
                        <a:t> postup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Je součástí cvičení jako návod </a:t>
                      </a:r>
                      <a:r>
                        <a:rPr lang="cs-CZ" smtClean="0"/>
                        <a:t>pro žáky </a:t>
                      </a:r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9170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9027792"/>
              </p:ext>
            </p:extLst>
          </p:nvPr>
        </p:nvGraphicFramePr>
        <p:xfrm>
          <a:off x="1524000" y="1397000"/>
          <a:ext cx="6096000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MYZH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KATMYZA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TÝM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SYMLIT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HLEDMÝŽĎ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ŠYM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KÝTMAS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ovéPole 3"/>
          <p:cNvSpPr txBox="1"/>
          <p:nvPr/>
        </p:nvSpPr>
        <p:spPr>
          <a:xfrm>
            <a:off x="827584" y="4941168"/>
            <a:ext cx="73448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dirty="0" smtClean="0"/>
              <a:t>Práce na čas: Vylušti rychle uvedená vyjmenovaná slova a napiš, </a:t>
            </a:r>
          </a:p>
          <a:p>
            <a:pPr algn="ctr"/>
            <a:r>
              <a:rPr lang="cs-CZ" sz="2000" dirty="0" smtClean="0"/>
              <a:t>která vyjmenovaná slova po m zde chybí: …………………………………..</a:t>
            </a:r>
          </a:p>
          <a:p>
            <a:pPr algn="ctr"/>
            <a:r>
              <a:rPr lang="cs-CZ" sz="2000" dirty="0" smtClean="0"/>
              <a:t>……………………………………………………………………………………………………</a:t>
            </a:r>
          </a:p>
          <a:p>
            <a:pPr algn="ctr"/>
            <a:r>
              <a:rPr lang="cs-CZ" sz="2000" dirty="0" smtClean="0"/>
              <a:t>……………………………………………………………………………………………………… 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661769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971600" y="908720"/>
            <a:ext cx="7643824" cy="43396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Doplň text bez nápovědy: </a:t>
            </a:r>
          </a:p>
          <a:p>
            <a:endParaRPr lang="cs-CZ" dirty="0" smtClean="0"/>
          </a:p>
          <a:p>
            <a:r>
              <a:rPr lang="cs-CZ" sz="2000" i="1" dirty="0" smtClean="0"/>
              <a:t>…………………………… je starob – </a:t>
            </a:r>
            <a:r>
              <a:rPr lang="cs-CZ" sz="2000" i="1" dirty="0" err="1" smtClean="0"/>
              <a:t>lé</a:t>
            </a:r>
            <a:r>
              <a:rPr lang="cs-CZ" sz="2000" i="1" dirty="0" smtClean="0"/>
              <a:t> město. Dům musíme …………………………..</a:t>
            </a:r>
          </a:p>
          <a:p>
            <a:r>
              <a:rPr lang="cs-CZ" sz="2000" i="1" dirty="0"/>
              <a:t>a</a:t>
            </a:r>
            <a:r>
              <a:rPr lang="cs-CZ" sz="2000" i="1" dirty="0" smtClean="0"/>
              <a:t> ……………………………… . Kovář ……………………………… do ohně.        </a:t>
            </a:r>
            <a:endParaRPr lang="cs-CZ" sz="2000" i="1" dirty="0"/>
          </a:p>
          <a:p>
            <a:r>
              <a:rPr lang="cs-CZ" sz="2000" i="1" dirty="0" smtClean="0"/>
              <a:t>Lesníci …………………….. les celý týden. . Martin ………………………  </a:t>
            </a:r>
          </a:p>
          <a:p>
            <a:r>
              <a:rPr lang="cs-CZ" sz="2000" i="1" dirty="0" smtClean="0"/>
              <a:t>kolem ze strany na stranu. ……………………………….. se náhodou k </a:t>
            </a:r>
            <a:r>
              <a:rPr lang="cs-CZ" sz="2000" i="1" dirty="0" err="1" smtClean="0"/>
              <a:t>dopra</a:t>
            </a:r>
            <a:r>
              <a:rPr lang="cs-CZ" sz="2000" i="1" dirty="0" smtClean="0"/>
              <a:t>-</a:t>
            </a:r>
          </a:p>
          <a:p>
            <a:r>
              <a:rPr lang="cs-CZ" sz="2000" i="1" dirty="0" err="1"/>
              <a:t>v</a:t>
            </a:r>
            <a:r>
              <a:rPr lang="cs-CZ" sz="2000" i="1" dirty="0" err="1" smtClean="0"/>
              <a:t>ní</a:t>
            </a:r>
            <a:r>
              <a:rPr lang="cs-CZ" sz="2000" i="1" dirty="0" smtClean="0"/>
              <a:t> nehodě. Vítr rozfoukal ……………………… z </a:t>
            </a:r>
            <a:r>
              <a:rPr lang="cs-CZ" sz="2000" i="1" dirty="0" err="1" smtClean="0"/>
              <a:t>pampel</a:t>
            </a:r>
            <a:r>
              <a:rPr lang="cs-CZ" sz="2000" i="1" dirty="0" smtClean="0"/>
              <a:t> – šek. Proč pořád</a:t>
            </a:r>
          </a:p>
          <a:p>
            <a:r>
              <a:rPr lang="cs-CZ" sz="2000" i="1" dirty="0" smtClean="0"/>
              <a:t>………………………….. Na nějaké hlouposti ? </a:t>
            </a:r>
            <a:r>
              <a:rPr lang="cs-CZ" sz="2000" i="1" dirty="0" err="1" smtClean="0"/>
              <a:t>Rozb</a:t>
            </a:r>
            <a:r>
              <a:rPr lang="cs-CZ" sz="2000" i="1" dirty="0" smtClean="0"/>
              <a:t> – la se mi …………………….</a:t>
            </a:r>
          </a:p>
          <a:p>
            <a:r>
              <a:rPr lang="cs-CZ" sz="2000" i="1" dirty="0"/>
              <a:t>u</a:t>
            </a:r>
            <a:r>
              <a:rPr lang="cs-CZ" sz="2000" i="1" dirty="0" smtClean="0"/>
              <a:t> počítače. Na něco takového ……………………. nemáme čas.  </a:t>
            </a:r>
          </a:p>
          <a:p>
            <a:endParaRPr lang="cs-CZ" sz="2000" i="1" dirty="0"/>
          </a:p>
          <a:p>
            <a:r>
              <a:rPr lang="cs-CZ" sz="2000" i="1" dirty="0" smtClean="0"/>
              <a:t>Připomeň si pravopis:</a:t>
            </a:r>
          </a:p>
          <a:p>
            <a:endParaRPr lang="cs-CZ" sz="2000" i="1" dirty="0"/>
          </a:p>
          <a:p>
            <a:endParaRPr lang="cs-CZ" sz="2000" i="1" dirty="0" smtClean="0"/>
          </a:p>
          <a:p>
            <a:endParaRPr lang="cs-CZ" sz="2000" i="1" dirty="0"/>
          </a:p>
        </p:txBody>
      </p:sp>
      <p:sp>
        <p:nvSpPr>
          <p:cNvPr id="3" name="TextovéPole 2"/>
          <p:cNvSpPr txBox="1"/>
          <p:nvPr/>
        </p:nvSpPr>
        <p:spPr>
          <a:xfrm>
            <a:off x="3563888" y="2060848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cs-CZ" sz="2000" dirty="0"/>
          </a:p>
        </p:txBody>
      </p:sp>
      <p:sp>
        <p:nvSpPr>
          <p:cNvPr id="4" name="Ovál 3"/>
          <p:cNvSpPr/>
          <p:nvPr/>
        </p:nvSpPr>
        <p:spPr>
          <a:xfrm>
            <a:off x="1845860" y="4653136"/>
            <a:ext cx="1442183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000" dirty="0" smtClean="0">
                <a:solidFill>
                  <a:schemeClr val="tx1"/>
                </a:solidFill>
              </a:rPr>
              <a:t>my</a:t>
            </a:r>
            <a:endParaRPr lang="cs-CZ" sz="2000" dirty="0">
              <a:solidFill>
                <a:schemeClr val="tx1"/>
              </a:solidFill>
            </a:endParaRPr>
          </a:p>
        </p:txBody>
      </p:sp>
      <p:sp>
        <p:nvSpPr>
          <p:cNvPr id="5" name="Ovál 4"/>
          <p:cNvSpPr/>
          <p:nvPr/>
        </p:nvSpPr>
        <p:spPr>
          <a:xfrm>
            <a:off x="5122912" y="4653136"/>
            <a:ext cx="1321296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1"/>
                </a:solidFill>
              </a:rPr>
              <a:t>mi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971600" y="5949280"/>
            <a:ext cx="74982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Uveď příklady vět: ……………………………………………………………………………………………</a:t>
            </a:r>
          </a:p>
          <a:p>
            <a:r>
              <a:rPr lang="cs-CZ" dirty="0" smtClean="0"/>
              <a:t>………………………………………………………………………………………………………………………….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63936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827584" y="1196752"/>
            <a:ext cx="7416824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/>
              <a:t>PŘÍBUZNÁ SLOVA :</a:t>
            </a:r>
          </a:p>
          <a:p>
            <a:r>
              <a:rPr lang="cs-CZ" sz="2400" b="1" dirty="0"/>
              <a:t> </a:t>
            </a:r>
            <a:r>
              <a:rPr lang="cs-CZ" sz="2400" dirty="0" smtClean="0"/>
              <a:t> / Soutěž / </a:t>
            </a:r>
          </a:p>
          <a:p>
            <a:r>
              <a:rPr lang="cs-CZ" sz="2000" dirty="0" smtClean="0"/>
              <a:t>Kdo vymyslí nejvíc příbuzných slov s kořenem – mysl - / - </a:t>
            </a:r>
            <a:r>
              <a:rPr lang="cs-CZ" sz="2000" dirty="0" err="1" smtClean="0"/>
              <a:t>myšl</a:t>
            </a:r>
            <a:r>
              <a:rPr lang="cs-CZ" sz="2000" dirty="0" smtClean="0"/>
              <a:t> -/.</a:t>
            </a:r>
          </a:p>
          <a:p>
            <a:endParaRPr lang="cs-CZ" sz="2000" dirty="0" smtClean="0"/>
          </a:p>
          <a:p>
            <a:r>
              <a:rPr lang="cs-CZ" sz="2000" dirty="0" smtClean="0"/>
              <a:t> </a:t>
            </a:r>
          </a:p>
          <a:p>
            <a:r>
              <a:rPr lang="cs-CZ" sz="2400" dirty="0" smtClean="0"/>
              <a:t>PŘE-                                                                      - ITEL</a:t>
            </a:r>
          </a:p>
          <a:p>
            <a:r>
              <a:rPr lang="cs-CZ" sz="2400" dirty="0" smtClean="0"/>
              <a:t>VÝ-                                                                        - ENKA</a:t>
            </a:r>
          </a:p>
          <a:p>
            <a:r>
              <a:rPr lang="cs-CZ" sz="2400" dirty="0" smtClean="0"/>
              <a:t>Ú-                                                                          - ENÍ</a:t>
            </a:r>
          </a:p>
          <a:p>
            <a:r>
              <a:rPr lang="cs-CZ" sz="2400" dirty="0" smtClean="0"/>
              <a:t>NES-                                                                      - IVNA</a:t>
            </a:r>
          </a:p>
          <a:p>
            <a:r>
              <a:rPr lang="cs-CZ" sz="2400" dirty="0" smtClean="0"/>
              <a:t>PRŮ -                                                                     - IVEC</a:t>
            </a:r>
          </a:p>
          <a:p>
            <a:r>
              <a:rPr lang="cs-CZ" sz="2400" dirty="0" smtClean="0"/>
              <a:t>DŮ-                                                                        - IT</a:t>
            </a:r>
            <a:endParaRPr lang="cs-CZ" sz="2400" dirty="0"/>
          </a:p>
          <a:p>
            <a:endParaRPr lang="cs-CZ" sz="2000" dirty="0" smtClean="0"/>
          </a:p>
          <a:p>
            <a:r>
              <a:rPr lang="cs-CZ" sz="2000" dirty="0" smtClean="0"/>
              <a:t>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............</a:t>
            </a:r>
            <a:endParaRPr lang="cs-CZ" sz="2000" dirty="0"/>
          </a:p>
        </p:txBody>
      </p:sp>
      <p:sp>
        <p:nvSpPr>
          <p:cNvPr id="3" name="Obdélník 2"/>
          <p:cNvSpPr/>
          <p:nvPr/>
        </p:nvSpPr>
        <p:spPr>
          <a:xfrm>
            <a:off x="3275856" y="3140968"/>
            <a:ext cx="1512168" cy="1224136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dirty="0" smtClean="0"/>
              <a:t>MYSL</a:t>
            </a:r>
          </a:p>
          <a:p>
            <a:pPr algn="ctr"/>
            <a:r>
              <a:rPr lang="cs-CZ" sz="2400" dirty="0" smtClean="0"/>
              <a:t>MYŠL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360594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548680"/>
            <a:ext cx="2484000" cy="186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ovéPole 1"/>
          <p:cNvSpPr txBox="1"/>
          <p:nvPr/>
        </p:nvSpPr>
        <p:spPr>
          <a:xfrm flipH="1">
            <a:off x="3275856" y="2411680"/>
            <a:ext cx="28479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 smtClean="0"/>
              <a:t>       </a:t>
            </a:r>
            <a:r>
              <a:rPr lang="cs-CZ" sz="1600" dirty="0" err="1" smtClean="0"/>
              <a:t>cs</a:t>
            </a:r>
            <a:r>
              <a:rPr lang="cs-CZ" sz="1600" dirty="0" smtClean="0"/>
              <a:t>. </a:t>
            </a:r>
            <a:r>
              <a:rPr lang="cs-CZ" sz="1600" dirty="0" err="1"/>
              <a:t>w</a:t>
            </a:r>
            <a:r>
              <a:rPr lang="cs-CZ" sz="1600" dirty="0" err="1" smtClean="0"/>
              <a:t>ikipedia</a:t>
            </a:r>
            <a:r>
              <a:rPr lang="cs-CZ" sz="1600" dirty="0" smtClean="0"/>
              <a:t>. </a:t>
            </a:r>
            <a:r>
              <a:rPr lang="cs-CZ" sz="1600" dirty="0" err="1" smtClean="0"/>
              <a:t>org</a:t>
            </a:r>
            <a:endParaRPr lang="cs-CZ" sz="1600" dirty="0"/>
          </a:p>
        </p:txBody>
      </p:sp>
      <p:sp>
        <p:nvSpPr>
          <p:cNvPr id="4" name="TextovéPole 3"/>
          <p:cNvSpPr txBox="1"/>
          <p:nvPr/>
        </p:nvSpPr>
        <p:spPr>
          <a:xfrm>
            <a:off x="1279457" y="3140968"/>
            <a:ext cx="684076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 smtClean="0"/>
              <a:t>Vlastní jména – práce s mapou : SKUPINOVÁ PRÁCE .</a:t>
            </a:r>
          </a:p>
          <a:p>
            <a:pPr algn="ctr"/>
            <a:r>
              <a:rPr lang="cs-CZ" dirty="0" smtClean="0"/>
              <a:t>Hledejte názvy měst, vesnic, hor, ……… , které se píší s  y nebo ý po</a:t>
            </a:r>
          </a:p>
          <a:p>
            <a:pPr algn="ctr"/>
            <a:endParaRPr lang="cs-CZ" dirty="0"/>
          </a:p>
          <a:p>
            <a:r>
              <a:rPr lang="cs-CZ" sz="2800" b="1" dirty="0" smtClean="0"/>
              <a:t>B                                  L                               M</a:t>
            </a:r>
          </a:p>
          <a:p>
            <a:endParaRPr lang="cs-CZ" sz="2800" b="1" dirty="0" smtClean="0"/>
          </a:p>
        </p:txBody>
      </p:sp>
      <p:sp>
        <p:nvSpPr>
          <p:cNvPr id="6" name="TextovéPole 5"/>
          <p:cNvSpPr txBox="1"/>
          <p:nvPr/>
        </p:nvSpPr>
        <p:spPr>
          <a:xfrm>
            <a:off x="1279457" y="5085184"/>
            <a:ext cx="69297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Podle časových možností si můžete s některými z nich udělat prezentaci.</a:t>
            </a:r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2699792" y="1480180"/>
            <a:ext cx="3513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b="1" dirty="0" smtClean="0"/>
              <a:t>?</a:t>
            </a:r>
            <a:endParaRPr lang="cs-CZ" sz="2800" b="1" dirty="0"/>
          </a:p>
        </p:txBody>
      </p:sp>
    </p:spTree>
    <p:extLst>
      <p:ext uri="{BB962C8B-B14F-4D97-AF65-F5344CB8AC3E}">
        <p14:creationId xmlns:p14="http://schemas.microsoft.com/office/powerpoint/2010/main" val="2716599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332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334</Words>
  <Application>Microsoft Office PowerPoint</Application>
  <PresentationFormat>Předvádění na obrazovce (4:3)</PresentationFormat>
  <Paragraphs>69</Paragraphs>
  <Slides>7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8" baseType="lpstr">
      <vt:lpstr>Motiv sady Office</vt:lpstr>
      <vt:lpstr>Opakování vyjmenovaných slov po m Autor: Mgr. Ivana Tesařová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Opakování vyjmenovaných slov po m Autor: Mgr. Ivana Tesařová</dc:title>
  <dc:creator>user01</dc:creator>
  <cp:lastModifiedBy>user01</cp:lastModifiedBy>
  <cp:revision>12</cp:revision>
  <cp:lastPrinted>2012-05-16T11:26:18Z</cp:lastPrinted>
  <dcterms:created xsi:type="dcterms:W3CDTF">2011-08-01T06:39:13Z</dcterms:created>
  <dcterms:modified xsi:type="dcterms:W3CDTF">2012-05-16T12:15:02Z</dcterms:modified>
</cp:coreProperties>
</file>