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Opakování vyjmenovaných slov po m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4221088"/>
            <a:ext cx="5792688" cy="697632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797152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14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372658"/>
              </p:ext>
            </p:extLst>
          </p:nvPr>
        </p:nvGraphicFramePr>
        <p:xfrm>
          <a:off x="971600" y="692695"/>
          <a:ext cx="7488832" cy="5452044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2520280"/>
                <a:gridCol w="4968552"/>
              </a:tblGrid>
              <a:tr h="771514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Pracovní listy obsahují anagramy</a:t>
                      </a:r>
                      <a:r>
                        <a:rPr lang="cs-CZ" sz="1200" baseline="0" dirty="0" smtClean="0"/>
                        <a:t> a </a:t>
                      </a:r>
                      <a:r>
                        <a:rPr lang="cs-CZ" sz="1200" dirty="0" smtClean="0"/>
                        <a:t> doplňovací</a:t>
                      </a:r>
                      <a:r>
                        <a:rPr lang="cs-CZ" sz="1200" baseline="0" dirty="0" smtClean="0"/>
                        <a:t> cvičení k připomenutí vyjmenovaných slov po m. Žáci tvoří slova příbuzná / Kdo víc? / a připomenou si stavbu slova. Nechybí ani vlastní jména, která spojíme s prací s </a:t>
                      </a:r>
                    </a:p>
                    <a:p>
                      <a:r>
                        <a:rPr lang="cs-CZ" sz="1200" baseline="0" dirty="0" smtClean="0"/>
                        <a:t>mapou.  </a:t>
                      </a:r>
                      <a:r>
                        <a:rPr lang="cs-CZ" sz="1200" dirty="0" smtClean="0"/>
                        <a:t> </a:t>
                      </a:r>
                      <a:endParaRPr lang="cs-CZ" sz="1200" dirty="0"/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</a:t>
                      </a:r>
                      <a:r>
                        <a:rPr lang="cs-CZ" baseline="0" dirty="0" smtClean="0"/>
                        <a:t> Tesařová</a:t>
                      </a:r>
                      <a:endParaRPr lang="cs-CZ" dirty="0"/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Žák rozlišuje ve slově kořen, část příponovou,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dirty="0" smtClean="0"/>
                        <a:t>předponovou a koncovku.</a:t>
                      </a:r>
                    </a:p>
                    <a:p>
                      <a:r>
                        <a:rPr lang="cs-CZ" sz="1200" dirty="0" smtClean="0"/>
                        <a:t>Píše</a:t>
                      </a:r>
                      <a:r>
                        <a:rPr lang="cs-CZ" sz="1200" baseline="0" dirty="0" smtClean="0"/>
                        <a:t> správně i/y ve vybraných slovech. Dovede si některá slova vyhledat v </a:t>
                      </a:r>
                    </a:p>
                    <a:p>
                      <a:r>
                        <a:rPr lang="cs-CZ" sz="1200" baseline="0" dirty="0" smtClean="0"/>
                        <a:t>dostupných pramenech. Zná jejich význam.</a:t>
                      </a:r>
                      <a:endParaRPr lang="cs-CZ" sz="1200" dirty="0"/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</a:t>
                      </a:r>
                      <a:endParaRPr lang="cs-CZ" dirty="0"/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5. ročníku</a:t>
                      </a:r>
                      <a:endParaRPr lang="cs-CZ" dirty="0"/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</a:t>
                      </a:r>
                      <a:r>
                        <a:rPr lang="cs-CZ" baseline="0" dirty="0" smtClean="0"/>
                        <a:t>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součástí cvičení jako návod </a:t>
                      </a:r>
                      <a:r>
                        <a:rPr lang="cs-CZ" smtClean="0"/>
                        <a:t>pro žáky 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17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027792"/>
              </p:ext>
            </p:extLst>
          </p:nvPr>
        </p:nvGraphicFramePr>
        <p:xfrm>
          <a:off x="1524000" y="13970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MYZH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KATMYZA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TÝM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SYMLIT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HLEDMÝŽĎ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ŠYM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KÝTMAS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827584" y="4941168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Práce na čas: Vylušti rychle uvedená vyjmenovaná slova a napiš, </a:t>
            </a:r>
          </a:p>
          <a:p>
            <a:pPr algn="ctr"/>
            <a:r>
              <a:rPr lang="cs-CZ" sz="2000" dirty="0" smtClean="0"/>
              <a:t>která vyjmenovaná slova po m zde chybí: …………………………………..</a:t>
            </a:r>
          </a:p>
          <a:p>
            <a:pPr algn="ctr"/>
            <a:r>
              <a:rPr lang="cs-CZ" sz="2000" dirty="0" smtClean="0"/>
              <a:t>……………………………………………………………………………………………………</a:t>
            </a:r>
          </a:p>
          <a:p>
            <a:pPr algn="ctr"/>
            <a:r>
              <a:rPr lang="cs-CZ" sz="2000" dirty="0" smtClean="0"/>
              <a:t>………………………………………………………………………………………………………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66176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908720"/>
            <a:ext cx="7643824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Doplň text bez nápovědy: </a:t>
            </a:r>
          </a:p>
          <a:p>
            <a:endParaRPr lang="cs-CZ" dirty="0" smtClean="0"/>
          </a:p>
          <a:p>
            <a:r>
              <a:rPr lang="cs-CZ" sz="2000" i="1" dirty="0" smtClean="0"/>
              <a:t>…………………………… je starob – </a:t>
            </a:r>
            <a:r>
              <a:rPr lang="cs-CZ" sz="2000" i="1" dirty="0" err="1" smtClean="0"/>
              <a:t>lé</a:t>
            </a:r>
            <a:r>
              <a:rPr lang="cs-CZ" sz="2000" i="1" dirty="0" smtClean="0"/>
              <a:t> město. Dům musíme …………………………..</a:t>
            </a:r>
          </a:p>
          <a:p>
            <a:r>
              <a:rPr lang="cs-CZ" sz="2000" i="1" dirty="0"/>
              <a:t>a</a:t>
            </a:r>
            <a:r>
              <a:rPr lang="cs-CZ" sz="2000" i="1" dirty="0" smtClean="0"/>
              <a:t> ……………………………… . Kovář ……………………………… do ohně.        </a:t>
            </a:r>
            <a:endParaRPr lang="cs-CZ" sz="2000" i="1" dirty="0"/>
          </a:p>
          <a:p>
            <a:r>
              <a:rPr lang="cs-CZ" sz="2000" i="1" dirty="0" smtClean="0"/>
              <a:t>Lesníci …………………….. les celý týden. . Martin ………………………  </a:t>
            </a:r>
          </a:p>
          <a:p>
            <a:r>
              <a:rPr lang="cs-CZ" sz="2000" i="1" dirty="0" smtClean="0"/>
              <a:t>kolem ze strany na stranu. ……………………………….. se náhodou k </a:t>
            </a:r>
            <a:r>
              <a:rPr lang="cs-CZ" sz="2000" i="1" dirty="0" err="1" smtClean="0"/>
              <a:t>dopra</a:t>
            </a:r>
            <a:r>
              <a:rPr lang="cs-CZ" sz="2000" i="1" dirty="0" smtClean="0"/>
              <a:t>-</a:t>
            </a:r>
          </a:p>
          <a:p>
            <a:r>
              <a:rPr lang="cs-CZ" sz="2000" i="1" dirty="0" err="1"/>
              <a:t>v</a:t>
            </a:r>
            <a:r>
              <a:rPr lang="cs-CZ" sz="2000" i="1" dirty="0" err="1" smtClean="0"/>
              <a:t>ní</a:t>
            </a:r>
            <a:r>
              <a:rPr lang="cs-CZ" sz="2000" i="1" dirty="0" smtClean="0"/>
              <a:t> nehodě. Vítr rozfoukal ……………………… z </a:t>
            </a:r>
            <a:r>
              <a:rPr lang="cs-CZ" sz="2000" i="1" dirty="0" err="1" smtClean="0"/>
              <a:t>pampel</a:t>
            </a:r>
            <a:r>
              <a:rPr lang="cs-CZ" sz="2000" i="1" dirty="0" smtClean="0"/>
              <a:t> – šek. Proč pořád</a:t>
            </a:r>
          </a:p>
          <a:p>
            <a:r>
              <a:rPr lang="cs-CZ" sz="2000" i="1" dirty="0" smtClean="0"/>
              <a:t>………………………….. Na nějaké hlouposti ? </a:t>
            </a:r>
            <a:r>
              <a:rPr lang="cs-CZ" sz="2000" i="1" dirty="0" err="1" smtClean="0"/>
              <a:t>Rozb</a:t>
            </a:r>
            <a:r>
              <a:rPr lang="cs-CZ" sz="2000" i="1" dirty="0" smtClean="0"/>
              <a:t> – la se mi …………………….</a:t>
            </a:r>
          </a:p>
          <a:p>
            <a:r>
              <a:rPr lang="cs-CZ" sz="2000" i="1" dirty="0"/>
              <a:t>u</a:t>
            </a:r>
            <a:r>
              <a:rPr lang="cs-CZ" sz="2000" i="1" dirty="0" smtClean="0"/>
              <a:t> počítače. Na něco takového ……………………. nemáme čas.  </a:t>
            </a:r>
          </a:p>
          <a:p>
            <a:endParaRPr lang="cs-CZ" sz="2000" i="1" dirty="0"/>
          </a:p>
          <a:p>
            <a:r>
              <a:rPr lang="cs-CZ" sz="2000" i="1" dirty="0" smtClean="0"/>
              <a:t>Připomeň si pravopis:</a:t>
            </a:r>
          </a:p>
          <a:p>
            <a:endParaRPr lang="cs-CZ" sz="2000" i="1" dirty="0"/>
          </a:p>
          <a:p>
            <a:endParaRPr lang="cs-CZ" sz="2000" i="1" dirty="0" smtClean="0"/>
          </a:p>
          <a:p>
            <a:endParaRPr lang="cs-CZ" sz="2000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3563888" y="2060848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000" dirty="0"/>
          </a:p>
        </p:txBody>
      </p:sp>
      <p:sp>
        <p:nvSpPr>
          <p:cNvPr id="4" name="Ovál 3"/>
          <p:cNvSpPr/>
          <p:nvPr/>
        </p:nvSpPr>
        <p:spPr>
          <a:xfrm>
            <a:off x="1845860" y="4653136"/>
            <a:ext cx="144218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my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5" name="Ovál 4"/>
          <p:cNvSpPr/>
          <p:nvPr/>
        </p:nvSpPr>
        <p:spPr>
          <a:xfrm>
            <a:off x="5122912" y="4653136"/>
            <a:ext cx="132129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mi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971600" y="5949280"/>
            <a:ext cx="7498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Uveď příklady vět: ……………………………………………………………………………………………</a:t>
            </a:r>
          </a:p>
          <a:p>
            <a:r>
              <a:rPr lang="cs-CZ" dirty="0" smtClean="0"/>
              <a:t>………………………………………………………………………………………………………………………….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393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1196752"/>
            <a:ext cx="741682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PŘÍBUZNÁ SLOVA :</a:t>
            </a:r>
          </a:p>
          <a:p>
            <a:r>
              <a:rPr lang="cs-CZ" sz="2400" b="1" dirty="0"/>
              <a:t> </a:t>
            </a:r>
            <a:r>
              <a:rPr lang="cs-CZ" sz="2400" dirty="0" smtClean="0"/>
              <a:t> / Soutěž / </a:t>
            </a:r>
          </a:p>
          <a:p>
            <a:r>
              <a:rPr lang="cs-CZ" sz="2000" dirty="0" smtClean="0"/>
              <a:t>Kdo vymyslí nejvíc příbuzných slov s kořenem – mysl - / - </a:t>
            </a:r>
            <a:r>
              <a:rPr lang="cs-CZ" sz="2000" dirty="0" err="1" smtClean="0"/>
              <a:t>myšl</a:t>
            </a:r>
            <a:r>
              <a:rPr lang="cs-CZ" sz="2000" dirty="0" smtClean="0"/>
              <a:t> -/.</a:t>
            </a:r>
          </a:p>
          <a:p>
            <a:endParaRPr lang="cs-CZ" sz="2000" dirty="0" smtClean="0"/>
          </a:p>
          <a:p>
            <a:r>
              <a:rPr lang="cs-CZ" sz="2000" dirty="0" smtClean="0"/>
              <a:t> </a:t>
            </a:r>
          </a:p>
          <a:p>
            <a:r>
              <a:rPr lang="cs-CZ" sz="2400" dirty="0" smtClean="0"/>
              <a:t>PŘE-                                                                      - ITEL</a:t>
            </a:r>
          </a:p>
          <a:p>
            <a:r>
              <a:rPr lang="cs-CZ" sz="2400" dirty="0" smtClean="0"/>
              <a:t>VÝ-                                                                        - ENKA</a:t>
            </a:r>
          </a:p>
          <a:p>
            <a:r>
              <a:rPr lang="cs-CZ" sz="2400" dirty="0" smtClean="0"/>
              <a:t>Ú-                                                                          - ENÍ</a:t>
            </a:r>
          </a:p>
          <a:p>
            <a:r>
              <a:rPr lang="cs-CZ" sz="2400" dirty="0" smtClean="0"/>
              <a:t>NES-                                                                      - IVNA</a:t>
            </a:r>
          </a:p>
          <a:p>
            <a:r>
              <a:rPr lang="cs-CZ" sz="2400" dirty="0" smtClean="0"/>
              <a:t>PRŮ -                                                                     - IVEC</a:t>
            </a:r>
          </a:p>
          <a:p>
            <a:r>
              <a:rPr lang="cs-CZ" sz="2400" dirty="0" smtClean="0"/>
              <a:t>DŮ-                                                                        - IT</a:t>
            </a:r>
            <a:endParaRPr lang="cs-CZ" sz="2400" dirty="0"/>
          </a:p>
          <a:p>
            <a:endParaRPr lang="cs-CZ" sz="2000" dirty="0" smtClean="0"/>
          </a:p>
          <a:p>
            <a:r>
              <a:rPr lang="cs-CZ" sz="2000" dirty="0" smtClean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.......</a:t>
            </a:r>
            <a:endParaRPr lang="cs-CZ" sz="2000" dirty="0"/>
          </a:p>
        </p:txBody>
      </p:sp>
      <p:sp>
        <p:nvSpPr>
          <p:cNvPr id="3" name="Obdélník 2"/>
          <p:cNvSpPr/>
          <p:nvPr/>
        </p:nvSpPr>
        <p:spPr>
          <a:xfrm>
            <a:off x="3275856" y="3140968"/>
            <a:ext cx="1512168" cy="122413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/>
              <a:t>MYSL</a:t>
            </a:r>
          </a:p>
          <a:p>
            <a:pPr algn="ctr"/>
            <a:r>
              <a:rPr lang="cs-CZ" sz="2400" dirty="0" smtClean="0"/>
              <a:t>MYŠL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6059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48680"/>
            <a:ext cx="2484000" cy="186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 flipH="1">
            <a:off x="3275856" y="2411680"/>
            <a:ext cx="28479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  </a:t>
            </a:r>
            <a:r>
              <a:rPr lang="cs-CZ" sz="1600" dirty="0" err="1" smtClean="0"/>
              <a:t>cs</a:t>
            </a:r>
            <a:r>
              <a:rPr lang="cs-CZ" sz="1600" dirty="0" smtClean="0"/>
              <a:t>. </a:t>
            </a:r>
            <a:r>
              <a:rPr lang="cs-CZ" sz="1600" dirty="0" err="1"/>
              <a:t>w</a:t>
            </a:r>
            <a:r>
              <a:rPr lang="cs-CZ" sz="1600" dirty="0" err="1" smtClean="0"/>
              <a:t>ikipedia</a:t>
            </a:r>
            <a:r>
              <a:rPr lang="cs-CZ" sz="1600" dirty="0" smtClean="0"/>
              <a:t>. </a:t>
            </a:r>
            <a:r>
              <a:rPr lang="cs-CZ" sz="1600" dirty="0" err="1" smtClean="0"/>
              <a:t>org</a:t>
            </a:r>
            <a:endParaRPr lang="cs-CZ" sz="1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279457" y="3140968"/>
            <a:ext cx="684076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Vlastní jména – práce s mapou : SKUPINOVÁ PRÁCE .</a:t>
            </a:r>
          </a:p>
          <a:p>
            <a:pPr algn="ctr"/>
            <a:r>
              <a:rPr lang="cs-CZ" dirty="0" smtClean="0"/>
              <a:t>Hledejte názvy měst, vesnic, hor, ……… , které se píší s  y nebo ý po</a:t>
            </a:r>
          </a:p>
          <a:p>
            <a:pPr algn="ctr"/>
            <a:endParaRPr lang="cs-CZ" dirty="0"/>
          </a:p>
          <a:p>
            <a:r>
              <a:rPr lang="cs-CZ" sz="2800" b="1" dirty="0" smtClean="0"/>
              <a:t>B                                  L                               M</a:t>
            </a:r>
          </a:p>
          <a:p>
            <a:endParaRPr lang="cs-CZ" sz="2800" b="1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1279457" y="5085184"/>
            <a:ext cx="6929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Podle časových možností si můžete s některými z nich udělat prezentaci.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2699792" y="1480180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?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71659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33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334</Words>
  <Application>Microsoft Office PowerPoint</Application>
  <PresentationFormat>Předvádění na obrazovce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Opakování vyjmenovaných slov po m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vyjmenovaných slov po m Autor: Mgr. Ivana Tesařová</dc:title>
  <dc:creator>user01</dc:creator>
  <cp:lastModifiedBy>user01</cp:lastModifiedBy>
  <cp:revision>12</cp:revision>
  <cp:lastPrinted>2012-05-16T11:26:18Z</cp:lastPrinted>
  <dcterms:created xsi:type="dcterms:W3CDTF">2011-08-01T06:39:13Z</dcterms:created>
  <dcterms:modified xsi:type="dcterms:W3CDTF">2012-05-16T12:15:02Z</dcterms:modified>
</cp:coreProperties>
</file>