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02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Knížka je můj kamarád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915816" y="461626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5216473"/>
            <a:ext cx="4511675" cy="1493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607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4039907"/>
              </p:ext>
            </p:extLst>
          </p:nvPr>
        </p:nvGraphicFramePr>
        <p:xfrm>
          <a:off x="1043608" y="476671"/>
          <a:ext cx="7200800" cy="6060565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3600400"/>
                <a:gridCol w="3600400"/>
              </a:tblGrid>
              <a:tr h="1031421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Jde o celoroční projekt na podporu čtenářské gramotnosti. Obsahuje zkušenosti a</a:t>
                      </a:r>
                      <a:r>
                        <a:rPr lang="cs-CZ" sz="1600" baseline="0" dirty="0" smtClean="0"/>
                        <a:t> seznamy žáků, které si děti samy doplní před začátkem projektu.</a:t>
                      </a:r>
                      <a:endParaRPr lang="cs-CZ" sz="1600" dirty="0"/>
                    </a:p>
                  </a:txBody>
                  <a:tcPr/>
                </a:tc>
              </a:tr>
              <a:tr h="706145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706145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1414519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Vyjadřuje své dojmy z četby a zaznamenává je. Volně reprodukuje text podle svých schopností, diskutuje o přečteném.</a:t>
                      </a:r>
                      <a:r>
                        <a:rPr lang="cs-CZ" baseline="0" dirty="0" smtClean="0"/>
                        <a:t> Stává se aktivním čtenářem.</a:t>
                      </a:r>
                      <a:endParaRPr lang="cs-CZ" dirty="0"/>
                    </a:p>
                  </a:txBody>
                  <a:tcPr/>
                </a:tc>
              </a:tr>
              <a:tr h="706145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</a:t>
                      </a:r>
                      <a:r>
                        <a:rPr lang="cs-CZ" baseline="0" dirty="0" smtClean="0"/>
                        <a:t>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Projekt</a:t>
                      </a:r>
                      <a:endParaRPr lang="cs-CZ" dirty="0"/>
                    </a:p>
                  </a:txBody>
                  <a:tcPr/>
                </a:tc>
              </a:tr>
              <a:tr h="706145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</a:t>
                      </a:r>
                      <a:r>
                        <a:rPr lang="cs-CZ" baseline="0" dirty="0" smtClean="0"/>
                        <a:t> ročníku</a:t>
                      </a:r>
                      <a:endParaRPr lang="cs-CZ" dirty="0"/>
                    </a:p>
                  </a:txBody>
                  <a:tcPr/>
                </a:tc>
              </a:tr>
              <a:tr h="706145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podrobně popsán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00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73406"/>
              </p:ext>
            </p:extLst>
          </p:nvPr>
        </p:nvGraphicFramePr>
        <p:xfrm>
          <a:off x="467544" y="1268760"/>
          <a:ext cx="8280921" cy="486842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215464"/>
                <a:gridCol w="2545176"/>
                <a:gridCol w="2520281"/>
              </a:tblGrid>
              <a:tr h="605039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JMÉNO</a:t>
                      </a:r>
                      <a:r>
                        <a:rPr lang="cs-CZ" sz="2400" baseline="0" dirty="0" smtClean="0"/>
                        <a:t> A PŘÍJMENÍ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      DATUM 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  ZÍSKÁVÁ</a:t>
                      </a:r>
                      <a:r>
                        <a:rPr lang="cs-CZ" sz="2400" baseline="0" dirty="0" smtClean="0"/>
                        <a:t> </a:t>
                      </a:r>
                      <a:r>
                        <a:rPr lang="cs-CZ" sz="2400" dirty="0" smtClean="0"/>
                        <a:t>TITUL</a:t>
                      </a:r>
                      <a:endParaRPr lang="cs-CZ" sz="2400" dirty="0"/>
                    </a:p>
                  </a:txBody>
                  <a:tcPr/>
                </a:tc>
              </a:tr>
              <a:tr h="605039">
                <a:tc>
                  <a:txBody>
                    <a:bodyPr/>
                    <a:lstStyle/>
                    <a:p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5039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633155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605039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5039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5039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605039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ovéPole 3"/>
          <p:cNvSpPr txBox="1"/>
          <p:nvPr/>
        </p:nvSpPr>
        <p:spPr>
          <a:xfrm>
            <a:off x="442471" y="253232"/>
            <a:ext cx="97303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dirty="0" smtClean="0">
                <a:solidFill>
                  <a:schemeClr val="accent6"/>
                </a:solidFill>
              </a:rPr>
              <a:t>KNÍŽKA JE MŮJ KAMARÁD – </a:t>
            </a:r>
            <a:r>
              <a:rPr lang="cs-CZ" sz="4000" dirty="0" smtClean="0">
                <a:solidFill>
                  <a:schemeClr val="accent6"/>
                </a:solidFill>
              </a:rPr>
              <a:t>1.období</a:t>
            </a:r>
            <a:endParaRPr lang="cs-CZ" sz="4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532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27584" y="836712"/>
            <a:ext cx="1927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 smtClean="0"/>
              <a:t>POPIS PROJEKTU</a:t>
            </a:r>
            <a:endParaRPr lang="cs-CZ" sz="2000" i="1" dirty="0"/>
          </a:p>
        </p:txBody>
      </p:sp>
      <p:sp>
        <p:nvSpPr>
          <p:cNvPr id="3" name="TextovéPole 2"/>
          <p:cNvSpPr txBox="1"/>
          <p:nvPr/>
        </p:nvSpPr>
        <p:spPr>
          <a:xfrm>
            <a:off x="827584" y="1311835"/>
            <a:ext cx="7605095" cy="535531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Na začátku školního roku jsou děti informovány o </a:t>
            </a:r>
            <a:r>
              <a:rPr lang="cs-CZ" dirty="0" smtClean="0">
                <a:solidFill>
                  <a:schemeClr val="accent2"/>
                </a:solidFill>
              </a:rPr>
              <a:t>projektu KNÍŽKA JE MŮJ </a:t>
            </a:r>
          </a:p>
          <a:p>
            <a:r>
              <a:rPr lang="cs-CZ" dirty="0" smtClean="0">
                <a:solidFill>
                  <a:schemeClr val="accent2"/>
                </a:solidFill>
              </a:rPr>
              <a:t>KAMARÁD.</a:t>
            </a:r>
            <a:r>
              <a:rPr lang="cs-CZ" dirty="0" smtClean="0"/>
              <a:t> Vysvětlíme jim, že cílem samostatné četby není jen cvičení techniky.</a:t>
            </a:r>
          </a:p>
          <a:p>
            <a:r>
              <a:rPr lang="cs-CZ" dirty="0" smtClean="0"/>
              <a:t>Jde především o prožitek. Určitě by se rády podělily s ostatními žáky a třeba i </a:t>
            </a:r>
          </a:p>
          <a:p>
            <a:r>
              <a:rPr lang="cs-CZ" dirty="0"/>
              <a:t>z</a:t>
            </a:r>
            <a:r>
              <a:rPr lang="cs-CZ" dirty="0" smtClean="0"/>
              <a:t>ískali nějaké ocenění. Pro nás je tím oceněním </a:t>
            </a:r>
            <a:r>
              <a:rPr lang="cs-CZ" dirty="0" smtClean="0">
                <a:solidFill>
                  <a:schemeClr val="accent2"/>
                </a:solidFill>
              </a:rPr>
              <a:t>titul ČTENÁŘ </a:t>
            </a:r>
            <a:r>
              <a:rPr lang="cs-CZ" dirty="0" smtClean="0"/>
              <a:t>a možná i nějaká</a:t>
            </a:r>
          </a:p>
          <a:p>
            <a:r>
              <a:rPr lang="cs-CZ" dirty="0"/>
              <a:t>d</a:t>
            </a:r>
            <a:r>
              <a:rPr lang="cs-CZ" dirty="0" smtClean="0"/>
              <a:t>robnost navíc. Projekt si děti řídí od začátku do konce samy!</a:t>
            </a:r>
          </a:p>
          <a:p>
            <a:r>
              <a:rPr lang="cs-CZ" dirty="0" smtClean="0"/>
              <a:t> </a:t>
            </a:r>
            <a:r>
              <a:rPr lang="cs-CZ" dirty="0"/>
              <a:t>Probíhá v následujících </a:t>
            </a:r>
            <a:r>
              <a:rPr lang="cs-CZ" dirty="0" smtClean="0"/>
              <a:t>krocích: </a:t>
            </a:r>
          </a:p>
          <a:p>
            <a:pPr marL="342900" indent="-342900">
              <a:buAutoNum type="arabicPeriod"/>
            </a:pPr>
            <a:r>
              <a:rPr lang="cs-CZ" i="1" dirty="0" smtClean="0"/>
              <a:t>Do připraveného seznamu s datem si každý zapíše své jméno / Co týden, </a:t>
            </a:r>
          </a:p>
          <a:p>
            <a:r>
              <a:rPr lang="cs-CZ" i="1" dirty="0"/>
              <a:t>t</a:t>
            </a:r>
            <a:r>
              <a:rPr lang="cs-CZ" i="1" dirty="0" smtClean="0"/>
              <a:t>o žák /.</a:t>
            </a:r>
            <a:r>
              <a:rPr lang="cs-CZ" dirty="0" smtClean="0"/>
              <a:t> </a:t>
            </a:r>
          </a:p>
          <a:p>
            <a:pPr marL="342900" indent="-342900">
              <a:buAutoNum type="arabicPeriod" startAt="2"/>
            </a:pPr>
            <a:r>
              <a:rPr lang="cs-CZ" i="1" dirty="0" smtClean="0"/>
              <a:t>Seznam vyvěsíme na viditelném místě ve třídě, aby každý viděl, na koho se </a:t>
            </a:r>
          </a:p>
          <a:p>
            <a:r>
              <a:rPr lang="cs-CZ" i="1" dirty="0"/>
              <a:t>m</a:t>
            </a:r>
            <a:r>
              <a:rPr lang="cs-CZ" i="1" dirty="0" smtClean="0"/>
              <a:t>ůžeme právě těšit. Děti si tak samy volí tempo četby.</a:t>
            </a:r>
          </a:p>
          <a:p>
            <a:pPr marL="342900" indent="-342900">
              <a:buAutoNum type="arabicPeriod" startAt="3"/>
            </a:pPr>
            <a:r>
              <a:rPr lang="cs-CZ" i="1" dirty="0" smtClean="0"/>
              <a:t>Vlastnímu projektu věnujeme zpravidla 15 minut na konci hodiny. Má to </a:t>
            </a:r>
          </a:p>
          <a:p>
            <a:r>
              <a:rPr lang="cs-CZ" i="1" dirty="0"/>
              <a:t>b</a:t>
            </a:r>
            <a:r>
              <a:rPr lang="cs-CZ" i="1" dirty="0" smtClean="0"/>
              <a:t>ýt odměna za práci. Žák seznámí ostatní s knížkou a velmi stručně </a:t>
            </a:r>
            <a:r>
              <a:rPr lang="cs-CZ" i="1" dirty="0" err="1" smtClean="0"/>
              <a:t>poho</a:t>
            </a:r>
            <a:r>
              <a:rPr lang="cs-CZ" i="1" dirty="0" smtClean="0"/>
              <a:t>-</a:t>
            </a:r>
          </a:p>
          <a:p>
            <a:r>
              <a:rPr lang="cs-CZ" i="1" dirty="0" err="1"/>
              <a:t>v</a:t>
            </a:r>
            <a:r>
              <a:rPr lang="cs-CZ" i="1" dirty="0" err="1" smtClean="0"/>
              <a:t>oří</a:t>
            </a:r>
            <a:r>
              <a:rPr lang="cs-CZ" i="1" dirty="0" smtClean="0"/>
              <a:t> o jejím obsahu. A to takovým způsobem, aby vzbudil zvědavost. </a:t>
            </a:r>
          </a:p>
          <a:p>
            <a:r>
              <a:rPr lang="cs-CZ" i="1" u="sng" dirty="0" smtClean="0"/>
              <a:t>Následuje čas otázek a odpovědí </a:t>
            </a:r>
            <a:r>
              <a:rPr lang="cs-CZ" i="1" dirty="0" smtClean="0"/>
              <a:t>na detaily. Tím si současně ověříme </a:t>
            </a:r>
          </a:p>
          <a:p>
            <a:r>
              <a:rPr lang="cs-CZ" i="1" dirty="0"/>
              <a:t>z</a:t>
            </a:r>
            <a:r>
              <a:rPr lang="cs-CZ" i="1" dirty="0" smtClean="0"/>
              <a:t>nalost děje i schopnost kladení otázek. Vše je zařízeno tak, aby se každý </a:t>
            </a:r>
          </a:p>
          <a:p>
            <a:r>
              <a:rPr lang="cs-CZ" i="1" dirty="0"/>
              <a:t>d</a:t>
            </a:r>
            <a:r>
              <a:rPr lang="cs-CZ" i="1" dirty="0" smtClean="0"/>
              <a:t>ostal ke slovu, mohl si prohlédnout obrázky, dostal knihu do ruky. Je to</a:t>
            </a:r>
          </a:p>
          <a:p>
            <a:r>
              <a:rPr lang="cs-CZ" i="1" dirty="0"/>
              <a:t>n</a:t>
            </a:r>
            <a:r>
              <a:rPr lang="cs-CZ" i="1" dirty="0" smtClean="0"/>
              <a:t>enápadně </a:t>
            </a:r>
            <a:r>
              <a:rPr lang="cs-CZ" i="1" u="sng" dirty="0" smtClean="0"/>
              <a:t>řízená diskuse o knize.  </a:t>
            </a:r>
          </a:p>
          <a:p>
            <a:endParaRPr lang="cs-CZ" i="1" dirty="0" smtClean="0"/>
          </a:p>
          <a:p>
            <a:pPr marL="342900" indent="-342900">
              <a:buAutoNum type="arabicPeriod" startAt="2"/>
            </a:pPr>
            <a:endParaRPr lang="cs-CZ" i="1" dirty="0" smtClean="0"/>
          </a:p>
        </p:txBody>
      </p:sp>
    </p:spTree>
    <p:extLst>
      <p:ext uri="{BB962C8B-B14F-4D97-AF65-F5344CB8AC3E}">
        <p14:creationId xmlns:p14="http://schemas.microsoft.com/office/powerpoint/2010/main" val="200669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929259" y="1412775"/>
            <a:ext cx="7216847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i="1" dirty="0" smtClean="0"/>
              <a:t>4. Spolužáci sami posoudí, zda si dotyčný  TITUL ČTENÁŘ zaslouží. </a:t>
            </a:r>
          </a:p>
          <a:p>
            <a:r>
              <a:rPr lang="cs-CZ" i="1" dirty="0" smtClean="0"/>
              <a:t>Některé dotazy na obsah knihy jsou opravdu „pikantní“. Daly by se při-</a:t>
            </a:r>
          </a:p>
          <a:p>
            <a:r>
              <a:rPr lang="cs-CZ" i="1" dirty="0"/>
              <a:t>r</a:t>
            </a:r>
            <a:r>
              <a:rPr lang="cs-CZ" i="1" dirty="0" smtClean="0"/>
              <a:t>ovnat ke </a:t>
            </a:r>
            <a:r>
              <a:rPr lang="cs-CZ" i="1" u="sng" dirty="0" smtClean="0"/>
              <a:t>„křížovému výslechu“. </a:t>
            </a:r>
            <a:r>
              <a:rPr lang="cs-CZ" i="1" dirty="0" smtClean="0"/>
              <a:t>Vnáší to současně do četby adrenalin, proč </a:t>
            </a:r>
          </a:p>
          <a:p>
            <a:r>
              <a:rPr lang="cs-CZ" i="1" dirty="0"/>
              <a:t>n</a:t>
            </a:r>
            <a:r>
              <a:rPr lang="cs-CZ" i="1" dirty="0" smtClean="0"/>
              <a:t>e? Dětem nezbývá než číst velmi pozorně. Ocenění chce získat každý.  </a:t>
            </a:r>
          </a:p>
          <a:p>
            <a:r>
              <a:rPr lang="cs-CZ" i="1" u="sng" dirty="0" smtClean="0"/>
              <a:t>Postřeh:</a:t>
            </a:r>
            <a:r>
              <a:rPr lang="cs-CZ" i="1" dirty="0" smtClean="0"/>
              <a:t> V prvním období se některé děti do četby moc nehrnou / kromě </a:t>
            </a:r>
          </a:p>
          <a:p>
            <a:r>
              <a:rPr lang="cs-CZ" i="1" dirty="0"/>
              <a:t>t</a:t>
            </a:r>
            <a:r>
              <a:rPr lang="cs-CZ" i="1" dirty="0" smtClean="0"/>
              <a:t>ypických čtenářů /. V dalších kolech se již většina předhání o prvenství a</a:t>
            </a:r>
          </a:p>
          <a:p>
            <a:r>
              <a:rPr lang="cs-CZ" i="1" dirty="0"/>
              <a:t>o</a:t>
            </a:r>
            <a:r>
              <a:rPr lang="cs-CZ" i="1" dirty="0" smtClean="0"/>
              <a:t>statní se postupně přidávají. </a:t>
            </a:r>
          </a:p>
          <a:p>
            <a:endParaRPr lang="cs-CZ" i="1" dirty="0"/>
          </a:p>
          <a:p>
            <a:r>
              <a:rPr lang="cs-CZ" dirty="0" smtClean="0"/>
              <a:t>DALŠÍ MOŽNOSTI PRÁCE S PŘEČTENOU KNIHOU</a:t>
            </a:r>
          </a:p>
          <a:p>
            <a:r>
              <a:rPr lang="cs-CZ" dirty="0" smtClean="0"/>
              <a:t>Děti si tvůrčím způsobem zaznamenávají obsah do deníku či portfolia.</a:t>
            </a:r>
          </a:p>
          <a:p>
            <a:r>
              <a:rPr lang="cs-CZ" dirty="0" smtClean="0"/>
              <a:t>Nezapomenou na výtvarné vyjádření vtipně vystihující děj knihy. </a:t>
            </a:r>
            <a:endParaRPr lang="cs-CZ" dirty="0"/>
          </a:p>
          <a:p>
            <a:r>
              <a:rPr lang="cs-CZ" dirty="0" smtClean="0"/>
              <a:t>Z okopírovaných obálek vytváříme výstavku – banku dětské četby. </a:t>
            </a:r>
            <a:endParaRPr lang="cs-CZ" dirty="0"/>
          </a:p>
          <a:p>
            <a:r>
              <a:rPr lang="cs-CZ" dirty="0" smtClean="0"/>
              <a:t>S knihou se dá pracovat ještě mnoha dalšími způsoby podle </a:t>
            </a:r>
            <a:r>
              <a:rPr lang="cs-CZ" dirty="0" err="1" smtClean="0"/>
              <a:t>momentál</a:t>
            </a:r>
            <a:r>
              <a:rPr lang="cs-CZ" dirty="0" smtClean="0"/>
              <a:t>-</a:t>
            </a:r>
          </a:p>
          <a:p>
            <a:r>
              <a:rPr lang="cs-CZ" dirty="0"/>
              <a:t>n</a:t>
            </a:r>
            <a:r>
              <a:rPr lang="cs-CZ" dirty="0" smtClean="0"/>
              <a:t>í nálady či fantazie. </a:t>
            </a:r>
            <a:r>
              <a:rPr lang="cs-CZ" u="sng" dirty="0" smtClean="0"/>
              <a:t>Jakmile začnou s nápady chodit samy děti, je jasné, </a:t>
            </a:r>
          </a:p>
          <a:p>
            <a:r>
              <a:rPr lang="cs-CZ" u="sng" dirty="0"/>
              <a:t>ž</a:t>
            </a:r>
            <a:r>
              <a:rPr lang="cs-CZ" u="sng" dirty="0" smtClean="0"/>
              <a:t>e je četba /alespoň/ v blízké budoucnosti nemine. </a:t>
            </a:r>
          </a:p>
          <a:p>
            <a:endParaRPr lang="cs-CZ" i="1" dirty="0"/>
          </a:p>
          <a:p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1038493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476</Words>
  <Application>Microsoft Office PowerPoint</Application>
  <PresentationFormat>Předvádění na obrazovce (4:3)</PresentationFormat>
  <Paragraphs>54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sady Office</vt:lpstr>
      <vt:lpstr>Knížka je můj kamarád Autor: Mgr. Ivana Tesařová 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user01</dc:creator>
  <cp:lastModifiedBy>user01</cp:lastModifiedBy>
  <cp:revision>15</cp:revision>
  <cp:lastPrinted>2012-05-16T11:18:09Z</cp:lastPrinted>
  <dcterms:created xsi:type="dcterms:W3CDTF">2011-07-21T07:25:05Z</dcterms:created>
  <dcterms:modified xsi:type="dcterms:W3CDTF">2012-05-16T11:18:42Z</dcterms:modified>
</cp:coreProperties>
</file>