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7102475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JE TO VESMÍR</a:t>
            </a:r>
            <a:br>
              <a:rPr lang="cs-CZ" dirty="0" smtClean="0"/>
            </a:br>
            <a:r>
              <a:rPr lang="cs-CZ" dirty="0" smtClean="0"/>
              <a:t>slovní druhy ohebné</a:t>
            </a:r>
            <a:br>
              <a:rPr lang="cs-CZ" dirty="0" smtClean="0"/>
            </a:br>
            <a:r>
              <a:rPr lang="cs-CZ" dirty="0" smtClean="0"/>
              <a:t>Autor: Mgr. </a:t>
            </a:r>
            <a:r>
              <a:rPr lang="cs-CZ" smtClean="0"/>
              <a:t>Ivana </a:t>
            </a:r>
            <a:r>
              <a:rPr lang="cs-CZ" smtClean="0"/>
              <a:t>Tesařová</a:t>
            </a:r>
            <a:br>
              <a:rPr lang="cs-CZ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200" dirty="0" smtClean="0"/>
              <a:t>Materiál vznikl v rámci projektu Škola pro život</a:t>
            </a:r>
            <a:br>
              <a:rPr lang="cs-CZ" sz="2200" dirty="0" smtClean="0"/>
            </a:br>
            <a:r>
              <a:rPr lang="cs-CZ" sz="2200" dirty="0" err="1" smtClean="0"/>
              <a:t>č.proj</a:t>
            </a:r>
            <a:r>
              <a:rPr lang="cs-CZ" sz="2200" dirty="0" smtClean="0"/>
              <a:t>. CZ.1.07/1.4.00/21.2165</a:t>
            </a:r>
            <a:endParaRPr lang="cs-CZ" sz="2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420464"/>
            <a:ext cx="4056037" cy="1342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451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5735"/>
              </p:ext>
            </p:extLst>
          </p:nvPr>
        </p:nvGraphicFramePr>
        <p:xfrm>
          <a:off x="611560" y="476672"/>
          <a:ext cx="7920880" cy="57606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2288"/>
                <a:gridCol w="5328592"/>
              </a:tblGrid>
              <a:tr h="822948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Obsahuje pracovní listy</a:t>
                      </a:r>
                      <a:r>
                        <a:rPr lang="cs-CZ" sz="1200" baseline="0" dirty="0" smtClean="0"/>
                        <a:t> a související text o vesmíru. Využívá mezipředmětových vztahů k popisu obrázku na základě vlastních zkušeností a fantazie. Připomíná ohebné slovní druhy. Ve skupinové práci je žáci vyhledávají v textu. Slovesa můžeme pantomimicky vyjádřit a přídavná jména zpracovat v </a:t>
                      </a:r>
                      <a:r>
                        <a:rPr lang="cs-CZ" sz="1200" baseline="0" dirty="0" err="1" smtClean="0"/>
                        <a:t>miniprojektu</a:t>
                      </a:r>
                      <a:r>
                        <a:rPr lang="cs-CZ" sz="1200" baseline="0" dirty="0" smtClean="0"/>
                        <a:t>. </a:t>
                      </a:r>
                      <a:endParaRPr lang="cs-CZ" sz="1200" dirty="0"/>
                    </a:p>
                  </a:txBody>
                  <a:tcPr/>
                </a:tc>
              </a:tr>
              <a:tr h="822948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822948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Český jazyk</a:t>
                      </a:r>
                      <a:endParaRPr lang="cs-CZ" dirty="0"/>
                    </a:p>
                  </a:txBody>
                  <a:tcPr/>
                </a:tc>
              </a:tr>
              <a:tr h="822948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Čte s porozuměním přiměřeně náročné texty potichu i nahlas. Vytváří na základě obrázku a</a:t>
                      </a:r>
                      <a:r>
                        <a:rPr lang="cs-CZ" sz="1200" baseline="0" dirty="0" smtClean="0"/>
                        <a:t> zkušeností krátký písemný projev. Určuje slovní druhy plnovýznamových slov a využívá je v gramaticky správných tvarech ve svém mluveném projevu.</a:t>
                      </a:r>
                      <a:r>
                        <a:rPr lang="cs-CZ" sz="1200" dirty="0" smtClean="0"/>
                        <a:t> </a:t>
                      </a:r>
                      <a:endParaRPr lang="cs-CZ" sz="1200" dirty="0"/>
                    </a:p>
                  </a:txBody>
                  <a:tcPr/>
                </a:tc>
              </a:tr>
              <a:tr h="822948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listy, </a:t>
                      </a:r>
                      <a:r>
                        <a:rPr lang="cs-CZ" dirty="0" err="1" smtClean="0"/>
                        <a:t>miniprojekt</a:t>
                      </a:r>
                      <a:endParaRPr lang="cs-CZ" dirty="0"/>
                    </a:p>
                  </a:txBody>
                  <a:tcPr/>
                </a:tc>
              </a:tr>
              <a:tr h="822948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 5. ročníku</a:t>
                      </a:r>
                      <a:endParaRPr lang="cs-CZ" dirty="0"/>
                    </a:p>
                  </a:txBody>
                  <a:tcPr/>
                </a:tc>
              </a:tr>
              <a:tr h="822948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 podrobně vysvětlen v pracovních listech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930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1428750"/>
            <a:ext cx="600075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403649" y="620688"/>
            <a:ext cx="6546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CO JE TO VESMÍR ? </a:t>
            </a:r>
            <a:r>
              <a:rPr lang="cs-CZ" i="1" dirty="0" smtClean="0"/>
              <a:t> Zamysli se a napiš několika větami, co vidíš na </a:t>
            </a:r>
          </a:p>
          <a:p>
            <a:r>
              <a:rPr lang="cs-CZ" i="1" dirty="0"/>
              <a:t>o</a:t>
            </a:r>
            <a:r>
              <a:rPr lang="cs-CZ" i="1" dirty="0" smtClean="0"/>
              <a:t>brázku. Přečti své pozorování spolužákům.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 flipH="1">
            <a:off x="3581516" y="5628105"/>
            <a:ext cx="2190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ocko.idnes.cz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44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827584" y="836712"/>
            <a:ext cx="414183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Nyní si přečti, co píše o vesmíru spisovatel:</a:t>
            </a:r>
          </a:p>
          <a:p>
            <a:endParaRPr lang="cs-CZ" i="1" dirty="0"/>
          </a:p>
          <a:p>
            <a:r>
              <a:rPr lang="cs-CZ" sz="2400" dirty="0" smtClean="0"/>
              <a:t>CO JE TO VESMÍR?</a:t>
            </a:r>
          </a:p>
          <a:p>
            <a:r>
              <a:rPr lang="cs-CZ" sz="2000" i="1" dirty="0" smtClean="0"/>
              <a:t>Josip </a:t>
            </a:r>
            <a:r>
              <a:rPr lang="cs-CZ" sz="2000" i="1" dirty="0" err="1" smtClean="0"/>
              <a:t>Kleczek</a:t>
            </a:r>
            <a:endParaRPr lang="cs-CZ" sz="2000" i="1" dirty="0" smtClean="0"/>
          </a:p>
          <a:p>
            <a:endParaRPr lang="cs-CZ" sz="2000" i="1" dirty="0" smtClean="0"/>
          </a:p>
          <a:p>
            <a:endParaRPr lang="cs-CZ" sz="2000" dirty="0" smtClean="0"/>
          </a:p>
          <a:p>
            <a:endParaRPr lang="cs-CZ" sz="2400" dirty="0"/>
          </a:p>
          <a:p>
            <a:r>
              <a:rPr lang="cs-CZ" sz="2400" dirty="0" smtClean="0"/>
              <a:t>  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683568" y="2175540"/>
            <a:ext cx="7784182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    </a:t>
            </a:r>
            <a:r>
              <a:rPr lang="cs-CZ" sz="2400" dirty="0" smtClean="0"/>
              <a:t>Vesmír je staré slovanské slovo a znamená </a:t>
            </a:r>
            <a:r>
              <a:rPr lang="cs-CZ" sz="2400" b="1" dirty="0" smtClean="0"/>
              <a:t>všechen svět</a:t>
            </a:r>
          </a:p>
          <a:p>
            <a:r>
              <a:rPr lang="cs-CZ" sz="2400" dirty="0" smtClean="0"/>
              <a:t>/ ves </a:t>
            </a:r>
            <a:r>
              <a:rPr lang="cs-CZ" sz="2400" dirty="0" err="1" smtClean="0"/>
              <a:t>mir</a:t>
            </a:r>
            <a:r>
              <a:rPr lang="cs-CZ" sz="2400" dirty="0" smtClean="0"/>
              <a:t> /, všechno, co je. Naši předkové také říkali všehomír,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šemír, </a:t>
            </a:r>
            <a:r>
              <a:rPr lang="cs-CZ" sz="2400" dirty="0" err="1" smtClean="0"/>
              <a:t>vesmírno</a:t>
            </a:r>
            <a:r>
              <a:rPr lang="cs-CZ" sz="2400" dirty="0" smtClean="0"/>
              <a:t>,… Do pojmu vesmír patří i Země a vše, </a:t>
            </a:r>
          </a:p>
          <a:p>
            <a:pPr algn="ctr"/>
            <a:r>
              <a:rPr lang="cs-CZ" sz="2400" dirty="0"/>
              <a:t>c</a:t>
            </a:r>
            <a:r>
              <a:rPr lang="cs-CZ" sz="2400" dirty="0" smtClean="0"/>
              <a:t>o je na ní. Rčení „ lety do vesmíru“ nebo „ dobyli jsme </a:t>
            </a:r>
          </a:p>
          <a:p>
            <a:r>
              <a:rPr lang="cs-CZ" sz="2400" dirty="0" smtClean="0"/>
              <a:t>vesmír“ nejsou správná. Jako bychom po návratu z procházky</a:t>
            </a:r>
          </a:p>
          <a:p>
            <a:pPr algn="ctr"/>
            <a:r>
              <a:rPr lang="cs-CZ" sz="2400" dirty="0" smtClean="0"/>
              <a:t>domů řekli : „ Byl jsem se projít v České republice“ nebo</a:t>
            </a:r>
          </a:p>
          <a:p>
            <a:r>
              <a:rPr lang="cs-CZ" sz="2400" dirty="0"/>
              <a:t>d</a:t>
            </a:r>
            <a:r>
              <a:rPr lang="cs-CZ" sz="2400" dirty="0" smtClean="0"/>
              <a:t>obyl jsem Českou republiku.“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Náš domov je přece v České republice. Naše Země, bio-</a:t>
            </a:r>
          </a:p>
          <a:p>
            <a:r>
              <a:rPr lang="cs-CZ" sz="2400" dirty="0"/>
              <a:t>s</a:t>
            </a:r>
            <a:r>
              <a:rPr lang="cs-CZ" sz="2400" dirty="0" smtClean="0"/>
              <a:t>féra a člověk jsou součástí vesmíru.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              </a:t>
            </a:r>
            <a:r>
              <a:rPr lang="cs-CZ" sz="2400" i="1" dirty="0" smtClean="0"/>
              <a:t> </a:t>
            </a:r>
            <a:r>
              <a:rPr lang="cs-CZ" i="1" dirty="0" smtClean="0"/>
              <a:t>/ Čítanka pro pátý ročník , Nová škola /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</a:t>
            </a:r>
            <a:r>
              <a:rPr lang="cs-CZ" dirty="0" smtClean="0"/>
              <a:t>Zjisti, co znamená slovo </a:t>
            </a:r>
            <a:r>
              <a:rPr lang="cs-CZ" b="1" dirty="0" smtClean="0"/>
              <a:t>biosféra.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38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31640" y="1412776"/>
            <a:ext cx="64808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u="sng" dirty="0" smtClean="0"/>
              <a:t>Připomeň si </a:t>
            </a:r>
            <a:r>
              <a:rPr lang="cs-CZ" sz="2000" dirty="0" smtClean="0"/>
              <a:t>: Ohebná slova mohou měnit svůj tvar, můžeme </a:t>
            </a:r>
          </a:p>
          <a:p>
            <a:r>
              <a:rPr lang="cs-CZ" sz="2000" dirty="0" smtClean="0"/>
              <a:t>je </a:t>
            </a:r>
            <a:r>
              <a:rPr lang="cs-CZ" sz="2000" b="1" dirty="0" smtClean="0"/>
              <a:t>skloňovat,</a:t>
            </a:r>
            <a:r>
              <a:rPr lang="cs-CZ" sz="2000" dirty="0" smtClean="0"/>
              <a:t> nebo </a:t>
            </a:r>
            <a:r>
              <a:rPr lang="cs-CZ" sz="2000" b="1" dirty="0" smtClean="0"/>
              <a:t>časovat. </a:t>
            </a:r>
            <a:r>
              <a:rPr lang="cs-CZ" sz="2000" dirty="0" smtClean="0"/>
              <a:t>Jsou to : </a:t>
            </a:r>
            <a:endParaRPr lang="cs-CZ" sz="2000" b="1" dirty="0"/>
          </a:p>
        </p:txBody>
      </p:sp>
      <p:sp>
        <p:nvSpPr>
          <p:cNvPr id="4" name="Ovál 3"/>
          <p:cNvSpPr/>
          <p:nvPr/>
        </p:nvSpPr>
        <p:spPr>
          <a:xfrm>
            <a:off x="1789251" y="4037143"/>
            <a:ext cx="302671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Zájmena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971600" y="2749740"/>
            <a:ext cx="2880320" cy="914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Podstatná jména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4755556" y="2852936"/>
            <a:ext cx="2615417" cy="914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Přídavná jména</a:t>
            </a:r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1927328" y="5326360"/>
            <a:ext cx="2828228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Slovesa</a:t>
            </a:r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5214690" y="4242792"/>
            <a:ext cx="2914212" cy="914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Číslovky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80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117373"/>
            <a:ext cx="820891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Spoj, co k sobě patří:                                     </a:t>
            </a:r>
          </a:p>
          <a:p>
            <a:endParaRPr lang="cs-CZ" dirty="0"/>
          </a:p>
          <a:p>
            <a:r>
              <a:rPr lang="cs-CZ" sz="2400" b="1" dirty="0" smtClean="0"/>
              <a:t>PODSTATNÁ JMÉNA                    </a:t>
            </a:r>
            <a:r>
              <a:rPr lang="cs-CZ" b="1" dirty="0" smtClean="0"/>
              <a:t>Vyjadřují počet, pořadí, číselný význam.</a:t>
            </a:r>
            <a:r>
              <a:rPr lang="cs-CZ" sz="2400" b="1" dirty="0" smtClean="0"/>
              <a:t>       </a:t>
            </a:r>
          </a:p>
          <a:p>
            <a:endParaRPr lang="cs-CZ" sz="2400" b="1" dirty="0"/>
          </a:p>
          <a:p>
            <a:r>
              <a:rPr lang="cs-CZ" sz="2400" b="1" dirty="0" smtClean="0"/>
              <a:t>PŘÍDAVNÁ JMÉNA                       </a:t>
            </a:r>
            <a:r>
              <a:rPr lang="cs-CZ" b="1" dirty="0" smtClean="0"/>
              <a:t>Vyjadřují činnost nebo děj. </a:t>
            </a:r>
            <a:r>
              <a:rPr lang="cs-CZ" sz="2400" b="1" dirty="0" smtClean="0"/>
              <a:t>       </a:t>
            </a:r>
          </a:p>
          <a:p>
            <a:endParaRPr lang="cs-CZ" sz="2400" b="1" dirty="0"/>
          </a:p>
          <a:p>
            <a:r>
              <a:rPr lang="cs-CZ" sz="2400" b="1" dirty="0" smtClean="0"/>
              <a:t>ZÁJMENA                                       </a:t>
            </a:r>
            <a:r>
              <a:rPr lang="cs-CZ" b="1" dirty="0" smtClean="0"/>
              <a:t>Jsou to názvy osob, zvířat, …</a:t>
            </a:r>
            <a:r>
              <a:rPr lang="cs-CZ" sz="2400" b="1" dirty="0" smtClean="0"/>
              <a:t>                                     </a:t>
            </a:r>
          </a:p>
          <a:p>
            <a:endParaRPr lang="cs-CZ" sz="2400" b="1" dirty="0"/>
          </a:p>
          <a:p>
            <a:r>
              <a:rPr lang="cs-CZ" sz="2400" b="1" dirty="0" smtClean="0"/>
              <a:t>ČÍSLOVKY                                       </a:t>
            </a:r>
            <a:r>
              <a:rPr lang="cs-CZ" b="1" dirty="0" smtClean="0"/>
              <a:t>Jsou to vlastnosti osob, zvířat, …</a:t>
            </a:r>
            <a:endParaRPr lang="cs-CZ" sz="2400" b="1" dirty="0" smtClean="0"/>
          </a:p>
          <a:p>
            <a:endParaRPr lang="cs-CZ" sz="2400" b="1" dirty="0"/>
          </a:p>
          <a:p>
            <a:r>
              <a:rPr lang="cs-CZ" sz="2400" b="1" dirty="0" smtClean="0"/>
              <a:t>SLOVESA                                         </a:t>
            </a:r>
            <a:r>
              <a:rPr lang="cs-CZ" b="1" dirty="0" smtClean="0"/>
              <a:t>Zastupují názvy.</a:t>
            </a:r>
          </a:p>
          <a:p>
            <a:endParaRPr lang="cs-CZ" sz="2400" b="1" dirty="0"/>
          </a:p>
          <a:p>
            <a:r>
              <a:rPr lang="cs-CZ" i="1" dirty="0" smtClean="0"/>
              <a:t>Který slovní druh není v úvodním článku vůbec zastoupen?</a:t>
            </a:r>
            <a:endParaRPr lang="cs-CZ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466" y="548680"/>
            <a:ext cx="59055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260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836712"/>
            <a:ext cx="7879786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Skupinová práce: </a:t>
            </a:r>
          </a:p>
          <a:p>
            <a:r>
              <a:rPr lang="cs-CZ" dirty="0" smtClean="0"/>
              <a:t>Podtrhejte v textu odlišnou barvou zbývající slovní druhy. </a:t>
            </a:r>
          </a:p>
          <a:p>
            <a:endParaRPr lang="cs-CZ" dirty="0"/>
          </a:p>
          <a:p>
            <a:r>
              <a:rPr lang="cs-CZ" sz="2400" b="1" dirty="0" smtClean="0"/>
              <a:t>                PANTOMIMA – hra se slovesy:</a:t>
            </a:r>
          </a:p>
          <a:p>
            <a:r>
              <a:rPr lang="cs-CZ" sz="2400" i="1" dirty="0" smtClean="0"/>
              <a:t>Vylosuj si lístek se slovesem a předveď pohybem, co vyjadřuje.</a:t>
            </a:r>
          </a:p>
          <a:p>
            <a:endParaRPr lang="cs-CZ" sz="2400" i="1" dirty="0"/>
          </a:p>
          <a:p>
            <a:r>
              <a:rPr lang="cs-CZ" sz="2400" i="1" dirty="0"/>
              <a:t> </a:t>
            </a:r>
            <a:r>
              <a:rPr lang="cs-CZ" sz="2400" i="1" dirty="0" smtClean="0"/>
              <a:t>               </a:t>
            </a:r>
            <a:r>
              <a:rPr lang="cs-CZ" sz="2400" b="1" i="1" dirty="0" smtClean="0"/>
              <a:t>HÁDANKA – Jaké je to zvíře? </a:t>
            </a:r>
            <a:r>
              <a:rPr lang="cs-CZ" sz="2400" i="1" dirty="0" smtClean="0"/>
              <a:t>Poznej podle</a:t>
            </a:r>
          </a:p>
          <a:p>
            <a:r>
              <a:rPr lang="cs-CZ" sz="2400" i="1" dirty="0"/>
              <a:t>p</a:t>
            </a:r>
            <a:r>
              <a:rPr lang="cs-CZ" sz="2400" i="1" dirty="0" smtClean="0"/>
              <a:t>řídavných jmen a sloves, která ho nejlépe vystihují. Využij </a:t>
            </a:r>
          </a:p>
          <a:p>
            <a:r>
              <a:rPr lang="cs-CZ" sz="2400" i="1" dirty="0"/>
              <a:t>t</a:t>
            </a:r>
            <a:r>
              <a:rPr lang="cs-CZ" sz="2400" i="1" dirty="0" smtClean="0"/>
              <a:t>yto informace a obrázky v </a:t>
            </a:r>
            <a:r>
              <a:rPr lang="cs-CZ" sz="2400" i="1" dirty="0" err="1" smtClean="0"/>
              <a:t>miniprojektu</a:t>
            </a:r>
            <a:r>
              <a:rPr lang="cs-CZ" sz="2400" i="1" dirty="0" smtClean="0"/>
              <a:t>. Při troše fantazie</a:t>
            </a:r>
          </a:p>
          <a:p>
            <a:r>
              <a:rPr lang="cs-CZ" sz="2400" i="1" dirty="0" smtClean="0"/>
              <a:t>se ti jistě podaří zapojit i zájmena a číslovky, např. formou</a:t>
            </a:r>
          </a:p>
          <a:p>
            <a:r>
              <a:rPr lang="cs-CZ" sz="2400" i="1" dirty="0"/>
              <a:t>p</a:t>
            </a:r>
            <a:r>
              <a:rPr lang="cs-CZ" sz="2400" i="1" dirty="0" smtClean="0"/>
              <a:t>opisků.</a:t>
            </a:r>
          </a:p>
          <a:p>
            <a:endParaRPr lang="cs-CZ" sz="2400" i="1" dirty="0" smtClean="0"/>
          </a:p>
          <a:p>
            <a:pPr algn="ctr"/>
            <a:endParaRPr lang="cs-CZ" sz="2400" b="1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18" y="4581128"/>
            <a:ext cx="1095375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971600" y="6021288"/>
            <a:ext cx="4878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Poznámka : Tuto práci lze aplikovat i na spolužáka.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98471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452</Words>
  <Application>Microsoft Office PowerPoint</Application>
  <PresentationFormat>Předvádění na obrazovce (4:3)</PresentationFormat>
  <Paragraphs>70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CO JE TO VESMÍR slovní druhy ohebné Autor: Mgr. Ivana Tesařová  Materiál vznikl v rámci projektu Škola pro život č.proj. CZ.1.07/1.4.00/21.2165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TO VESMÍR slovní druhy ohebné Autor: Ivana Tesařová </dc:title>
  <dc:creator>user01</dc:creator>
  <cp:lastModifiedBy>user01</cp:lastModifiedBy>
  <cp:revision>16</cp:revision>
  <cp:lastPrinted>2012-05-17T11:10:17Z</cp:lastPrinted>
  <dcterms:created xsi:type="dcterms:W3CDTF">2011-07-26T06:40:03Z</dcterms:created>
  <dcterms:modified xsi:type="dcterms:W3CDTF">2012-05-17T12:10:51Z</dcterms:modified>
</cp:coreProperties>
</file>