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1" r:id="rId7"/>
    <p:sldId id="260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192DA-7965-47BC-9349-6775E33D42F1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87132-84EF-48E9-8452-0696B90E46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1593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10.8.2011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Opakování vyjmenovaných slov po p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18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213273"/>
              </p:ext>
            </p:extLst>
          </p:nvPr>
        </p:nvGraphicFramePr>
        <p:xfrm>
          <a:off x="611560" y="548677"/>
          <a:ext cx="7920880" cy="5760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5040560"/>
              </a:tblGrid>
              <a:tr h="822949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Pracovní listy obsahují</a:t>
                      </a:r>
                      <a:r>
                        <a:rPr lang="cs-CZ" sz="1400" baseline="0" dirty="0" smtClean="0"/>
                        <a:t> cvičení pro zopakování vyjmenovaných slov </a:t>
                      </a:r>
                    </a:p>
                    <a:p>
                      <a:r>
                        <a:rPr lang="cs-CZ" sz="1400" baseline="0" dirty="0" smtClean="0"/>
                        <a:t>Po p, dále cvičení na doplňování i/y a korektury. Jejich součástí je i frazeologie a stavba věty. Žáci si též zopakují přídavná jména.</a:t>
                      </a:r>
                      <a:endParaRPr lang="cs-CZ" sz="1400" dirty="0"/>
                    </a:p>
                  </a:txBody>
                  <a:tcPr/>
                </a:tc>
              </a:tr>
              <a:tr h="822949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822949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822949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Píše</a:t>
                      </a:r>
                      <a:r>
                        <a:rPr lang="cs-CZ" baseline="0" dirty="0" smtClean="0"/>
                        <a:t> správně i/y ve slovech vyjmenovaných a příbuzných, zná stavbu věty, pozná přídavná jména.</a:t>
                      </a:r>
                      <a:endParaRPr lang="cs-CZ" dirty="0"/>
                    </a:p>
                  </a:txBody>
                  <a:tcPr/>
                </a:tc>
              </a:tr>
              <a:tr h="822949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</a:t>
                      </a:r>
                      <a:endParaRPr lang="cs-CZ" dirty="0"/>
                    </a:p>
                  </a:txBody>
                  <a:tcPr/>
                </a:tc>
              </a:tr>
              <a:tr h="822949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5. ročníku</a:t>
                      </a:r>
                      <a:endParaRPr lang="cs-CZ" dirty="0"/>
                    </a:p>
                  </a:txBody>
                  <a:tcPr/>
                </a:tc>
              </a:tr>
              <a:tr h="822949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součástí pracovních listů jako návod </a:t>
                      </a:r>
                      <a:r>
                        <a:rPr lang="cs-CZ" smtClean="0"/>
                        <a:t>pro žáky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80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ětiúhelník 3"/>
          <p:cNvSpPr/>
          <p:nvPr/>
        </p:nvSpPr>
        <p:spPr>
          <a:xfrm>
            <a:off x="1331640" y="1969416"/>
            <a:ext cx="1357204" cy="484632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ČEPÝŘIT SE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Pětiúhelník 4"/>
          <p:cNvSpPr/>
          <p:nvPr/>
        </p:nvSpPr>
        <p:spPr>
          <a:xfrm>
            <a:off x="3275856" y="2148022"/>
            <a:ext cx="978408" cy="689747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PÝŘIT SE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Pětiúhelník 5"/>
          <p:cNvSpPr/>
          <p:nvPr/>
        </p:nvSpPr>
        <p:spPr>
          <a:xfrm>
            <a:off x="6444208" y="1727100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PYKAT</a:t>
            </a:r>
            <a:endParaRPr lang="cs-CZ" dirty="0"/>
          </a:p>
        </p:txBody>
      </p:sp>
      <p:sp>
        <p:nvSpPr>
          <p:cNvPr id="7" name="Pětiúhelník 6"/>
          <p:cNvSpPr/>
          <p:nvPr/>
        </p:nvSpPr>
        <p:spPr>
          <a:xfrm>
            <a:off x="1619672" y="3140968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PÝCHA</a:t>
            </a:r>
            <a:endParaRPr lang="cs-CZ" dirty="0"/>
          </a:p>
        </p:txBody>
      </p:sp>
      <p:sp>
        <p:nvSpPr>
          <p:cNvPr id="8" name="Pětiúhelník 7"/>
          <p:cNvSpPr/>
          <p:nvPr/>
        </p:nvSpPr>
        <p:spPr>
          <a:xfrm>
            <a:off x="3995936" y="3383284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PYSK</a:t>
            </a:r>
            <a:endParaRPr lang="cs-CZ" dirty="0"/>
          </a:p>
        </p:txBody>
      </p:sp>
      <p:sp>
        <p:nvSpPr>
          <p:cNvPr id="9" name="Pětiúhelník 8"/>
          <p:cNvSpPr/>
          <p:nvPr/>
        </p:nvSpPr>
        <p:spPr>
          <a:xfrm>
            <a:off x="6660232" y="2887295"/>
            <a:ext cx="1251588" cy="484632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TŘPYTKA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0" name="Pětiúhelník 9"/>
          <p:cNvSpPr/>
          <p:nvPr/>
        </p:nvSpPr>
        <p:spPr>
          <a:xfrm>
            <a:off x="4485140" y="1551765"/>
            <a:ext cx="1531243" cy="484632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ZPYTOVAT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1" name="Pětiúhelník 10"/>
          <p:cNvSpPr/>
          <p:nvPr/>
        </p:nvSpPr>
        <p:spPr>
          <a:xfrm>
            <a:off x="1187624" y="4096496"/>
            <a:ext cx="1266440" cy="484632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NETOPÝR</a:t>
            </a:r>
            <a:endParaRPr lang="cs-CZ" dirty="0"/>
          </a:p>
        </p:txBody>
      </p:sp>
      <p:sp>
        <p:nvSpPr>
          <p:cNvPr id="12" name="Pětiúhelník 11"/>
          <p:cNvSpPr/>
          <p:nvPr/>
        </p:nvSpPr>
        <p:spPr>
          <a:xfrm>
            <a:off x="3995936" y="4338812"/>
            <a:ext cx="1152128" cy="484632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SLEPÝŠ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3" name="Pětiúhelník 12"/>
          <p:cNvSpPr/>
          <p:nvPr/>
        </p:nvSpPr>
        <p:spPr>
          <a:xfrm>
            <a:off x="6016383" y="3867916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PYTEL</a:t>
            </a:r>
            <a:endParaRPr lang="cs-CZ" dirty="0"/>
          </a:p>
        </p:txBody>
      </p:sp>
      <p:sp>
        <p:nvSpPr>
          <p:cNvPr id="14" name="Pětiúhelník 13"/>
          <p:cNvSpPr/>
          <p:nvPr/>
        </p:nvSpPr>
        <p:spPr>
          <a:xfrm>
            <a:off x="5148064" y="2492896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PÝR</a:t>
            </a:r>
            <a:endParaRPr lang="cs-CZ" dirty="0"/>
          </a:p>
        </p:txBody>
      </p:sp>
      <p:sp>
        <p:nvSpPr>
          <p:cNvPr id="16" name="Pětiúhelník 15"/>
          <p:cNvSpPr/>
          <p:nvPr/>
        </p:nvSpPr>
        <p:spPr>
          <a:xfrm>
            <a:off x="5148064" y="5065760"/>
            <a:ext cx="1357523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KOPYTO</a:t>
            </a:r>
            <a:endParaRPr lang="cs-CZ" dirty="0"/>
          </a:p>
        </p:txBody>
      </p:sp>
      <p:sp>
        <p:nvSpPr>
          <p:cNvPr id="17" name="Pětiúhelník 16"/>
          <p:cNvSpPr/>
          <p:nvPr/>
        </p:nvSpPr>
        <p:spPr>
          <a:xfrm>
            <a:off x="3051626" y="4895384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PYL</a:t>
            </a:r>
            <a:endParaRPr lang="cs-CZ" dirty="0"/>
          </a:p>
        </p:txBody>
      </p:sp>
      <p:sp>
        <p:nvSpPr>
          <p:cNvPr id="18" name="Pětiúhelník 17"/>
          <p:cNvSpPr/>
          <p:nvPr/>
        </p:nvSpPr>
        <p:spPr>
          <a:xfrm>
            <a:off x="6933412" y="4581128"/>
            <a:ext cx="1281292" cy="484632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KLOPÝTAT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1043608" y="764704"/>
            <a:ext cx="70434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i="1" dirty="0" smtClean="0"/>
              <a:t>Chybička se vloudí</a:t>
            </a:r>
            <a:r>
              <a:rPr lang="cs-CZ" dirty="0" smtClean="0"/>
              <a:t>: Mezi vyjmenovaná slova se „ vetřelo“ jedno příbuzné.</a:t>
            </a:r>
          </a:p>
          <a:p>
            <a:r>
              <a:rPr lang="cs-CZ" dirty="0" smtClean="0"/>
              <a:t>Najdi je a vyjmenovaná slova seřaď.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458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755576" y="1052736"/>
            <a:ext cx="72728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Napiš správně věty z lidové moudrosti a vzpomeň si na další. Měly by obsahovat alespoň jedno vyjmenované nebo příbuzné slovo.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</a:t>
            </a:r>
          </a:p>
          <a:p>
            <a:r>
              <a:rPr lang="cs-CZ" sz="2000" dirty="0" smtClean="0"/>
              <a:t>PÝCHAPŘEDCHÁZÍPÁD ……………………………………….................................</a:t>
            </a:r>
          </a:p>
          <a:p>
            <a:endParaRPr lang="cs-CZ" sz="2000" dirty="0"/>
          </a:p>
          <a:p>
            <a:r>
              <a:rPr lang="cs-CZ" sz="2000" dirty="0" smtClean="0"/>
              <a:t>NEKUPUJZAJÍCEVPYTLI …………………………………………………………………….</a:t>
            </a:r>
          </a:p>
          <a:p>
            <a:endParaRPr lang="cs-CZ" sz="2000" dirty="0"/>
          </a:p>
          <a:p>
            <a:r>
              <a:rPr lang="cs-CZ" sz="2000" dirty="0" smtClean="0"/>
              <a:t>NENÍVŠECHNOZLATOCOSETŘPYTÍ ……………………………………………………..</a:t>
            </a:r>
          </a:p>
          <a:p>
            <a:r>
              <a:rPr lang="cs-CZ" dirty="0"/>
              <a:t> </a:t>
            </a:r>
            <a:r>
              <a:rPr lang="cs-CZ" dirty="0" smtClean="0"/>
              <a:t>/Zvyšujeme náročnost/</a:t>
            </a:r>
            <a:endParaRPr lang="cs-CZ" dirty="0"/>
          </a:p>
          <a:p>
            <a:r>
              <a:rPr lang="cs-CZ" sz="2000" dirty="0" smtClean="0"/>
              <a:t>LEZEJAKO…………………………………………………………………………………………..</a:t>
            </a:r>
          </a:p>
          <a:p>
            <a:endParaRPr lang="cs-CZ" sz="2000" dirty="0"/>
          </a:p>
          <a:p>
            <a:r>
              <a:rPr lang="cs-CZ" sz="2000" dirty="0" smtClean="0"/>
              <a:t>PÁLÍHODOBRÉ………………………………………………………………………………….</a:t>
            </a:r>
          </a:p>
          <a:p>
            <a:endParaRPr lang="cs-CZ" sz="2000" dirty="0"/>
          </a:p>
          <a:p>
            <a:r>
              <a:rPr lang="cs-CZ" sz="2000" dirty="0" smtClean="0"/>
              <a:t>NEHÁDEJRADĚJI………………………………………………………………………………..</a:t>
            </a:r>
          </a:p>
          <a:p>
            <a:r>
              <a:rPr lang="cs-CZ" sz="2000" dirty="0"/>
              <a:t>	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3902776" y="5645244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5076056" y="5887560"/>
            <a:ext cx="1390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Rozvíjej dál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10314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899592" y="908720"/>
            <a:ext cx="756084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Doplň i/y a piš vhodná přídavná jména k podstatným jménům</a:t>
            </a:r>
          </a:p>
          <a:p>
            <a:r>
              <a:rPr lang="cs-CZ" sz="2400" dirty="0" smtClean="0"/>
              <a:t> </a:t>
            </a:r>
            <a:r>
              <a:rPr lang="cs-CZ" sz="2400" dirty="0" err="1"/>
              <a:t>v</a:t>
            </a:r>
            <a:r>
              <a:rPr lang="cs-CZ" sz="2400" dirty="0" err="1" smtClean="0"/>
              <a:t>ym</a:t>
            </a:r>
            <a:r>
              <a:rPr lang="cs-CZ" sz="2400" dirty="0" smtClean="0"/>
              <a:t> – </a:t>
            </a:r>
            <a:r>
              <a:rPr lang="cs-CZ" sz="2400" dirty="0" err="1"/>
              <a:t>š</a:t>
            </a:r>
            <a:r>
              <a:rPr lang="cs-CZ" sz="2400" dirty="0" err="1" smtClean="0"/>
              <a:t>lený</a:t>
            </a:r>
            <a:r>
              <a:rPr lang="cs-CZ" sz="2400" dirty="0" smtClean="0"/>
              <a:t>, l – ný, nap – </a:t>
            </a:r>
            <a:r>
              <a:rPr lang="cs-CZ" sz="2400" dirty="0" err="1" smtClean="0"/>
              <a:t>navý</a:t>
            </a:r>
            <a:r>
              <a:rPr lang="cs-CZ" sz="2400" dirty="0" smtClean="0"/>
              <a:t>, </a:t>
            </a:r>
            <a:r>
              <a:rPr lang="cs-CZ" sz="2400" dirty="0" err="1" smtClean="0"/>
              <a:t>nam</a:t>
            </a:r>
            <a:r>
              <a:rPr lang="cs-CZ" sz="2400" dirty="0" smtClean="0"/>
              <a:t> – </a:t>
            </a:r>
            <a:r>
              <a:rPr lang="cs-CZ" sz="2400" dirty="0" err="1" smtClean="0"/>
              <a:t>šlený</a:t>
            </a:r>
            <a:r>
              <a:rPr lang="cs-CZ" sz="2400" dirty="0" smtClean="0"/>
              <a:t>, </a:t>
            </a:r>
          </a:p>
          <a:p>
            <a:r>
              <a:rPr lang="cs-CZ" sz="2400" dirty="0" err="1"/>
              <a:t>o</a:t>
            </a:r>
            <a:r>
              <a:rPr lang="cs-CZ" sz="2400" dirty="0" err="1" smtClean="0"/>
              <a:t>l</a:t>
            </a:r>
            <a:r>
              <a:rPr lang="cs-CZ" sz="2400" dirty="0" smtClean="0"/>
              <a:t> – </a:t>
            </a:r>
            <a:r>
              <a:rPr lang="cs-CZ" sz="2400" dirty="0" err="1" smtClean="0"/>
              <a:t>salý</a:t>
            </a:r>
            <a:r>
              <a:rPr lang="cs-CZ" sz="2400" dirty="0" smtClean="0"/>
              <a:t>, </a:t>
            </a:r>
            <a:r>
              <a:rPr lang="cs-CZ" sz="2400" dirty="0" err="1" smtClean="0"/>
              <a:t>svědom</a:t>
            </a:r>
            <a:r>
              <a:rPr lang="cs-CZ" sz="2400" dirty="0" smtClean="0"/>
              <a:t> – </a:t>
            </a:r>
            <a:r>
              <a:rPr lang="cs-CZ" sz="2400" dirty="0" err="1" smtClean="0"/>
              <a:t>tý</a:t>
            </a:r>
            <a:r>
              <a:rPr lang="cs-CZ" sz="2400" dirty="0" smtClean="0"/>
              <a:t>, </a:t>
            </a:r>
            <a:r>
              <a:rPr lang="cs-CZ" sz="2400" dirty="0" err="1" smtClean="0"/>
              <a:t>šp</a:t>
            </a:r>
            <a:r>
              <a:rPr lang="cs-CZ" sz="2400" dirty="0" smtClean="0"/>
              <a:t> – </a:t>
            </a:r>
            <a:r>
              <a:rPr lang="cs-CZ" sz="2400" dirty="0" err="1" smtClean="0"/>
              <a:t>navý</a:t>
            </a:r>
            <a:r>
              <a:rPr lang="cs-CZ" sz="2400" dirty="0" smtClean="0"/>
              <a:t>, m – </a:t>
            </a:r>
            <a:r>
              <a:rPr lang="cs-CZ" sz="2400" dirty="0" err="1" smtClean="0"/>
              <a:t>lný</a:t>
            </a:r>
            <a:r>
              <a:rPr lang="cs-CZ" sz="2400" dirty="0" smtClean="0"/>
              <a:t>, m – </a:t>
            </a:r>
            <a:r>
              <a:rPr lang="cs-CZ" sz="2400" dirty="0" err="1" smtClean="0"/>
              <a:t>lý</a:t>
            </a:r>
            <a:r>
              <a:rPr lang="cs-CZ" sz="2400" dirty="0" smtClean="0"/>
              <a:t>, </a:t>
            </a:r>
            <a:r>
              <a:rPr lang="cs-CZ" sz="2400" dirty="0" err="1" smtClean="0"/>
              <a:t>neob</a:t>
            </a:r>
            <a:r>
              <a:rPr lang="cs-CZ" sz="2400" dirty="0" smtClean="0"/>
              <a:t> - -</a:t>
            </a:r>
          </a:p>
          <a:p>
            <a:r>
              <a:rPr lang="cs-CZ" sz="2400" dirty="0" err="1"/>
              <a:t>č</a:t>
            </a:r>
            <a:r>
              <a:rPr lang="cs-CZ" sz="2400" dirty="0" err="1" smtClean="0"/>
              <a:t>ejný</a:t>
            </a:r>
            <a:r>
              <a:rPr lang="cs-CZ" sz="2400" dirty="0" smtClean="0"/>
              <a:t>, </a:t>
            </a:r>
            <a:r>
              <a:rPr lang="cs-CZ" sz="2400" dirty="0" err="1" smtClean="0"/>
              <a:t>nabl</a:t>
            </a:r>
            <a:r>
              <a:rPr lang="cs-CZ" sz="2400" dirty="0" smtClean="0"/>
              <a:t> – </a:t>
            </a:r>
            <a:r>
              <a:rPr lang="cs-CZ" sz="2400" dirty="0" err="1" smtClean="0"/>
              <a:t>skaný</a:t>
            </a:r>
            <a:r>
              <a:rPr lang="cs-CZ" sz="2400" dirty="0" smtClean="0"/>
              <a:t>, zlom – </a:t>
            </a:r>
            <a:r>
              <a:rPr lang="cs-CZ" sz="2400" dirty="0" err="1" smtClean="0"/>
              <a:t>slný</a:t>
            </a:r>
            <a:r>
              <a:rPr lang="cs-CZ" sz="2400" dirty="0" smtClean="0"/>
              <a:t>, úl – </a:t>
            </a:r>
            <a:r>
              <a:rPr lang="cs-CZ" sz="2400" dirty="0" err="1" smtClean="0"/>
              <a:t>sný</a:t>
            </a:r>
            <a:r>
              <a:rPr lang="cs-CZ" sz="2400" dirty="0" smtClean="0"/>
              <a:t>, </a:t>
            </a:r>
            <a:r>
              <a:rPr lang="cs-CZ" sz="2400" dirty="0" err="1" smtClean="0"/>
              <a:t>nesm</a:t>
            </a:r>
            <a:r>
              <a:rPr lang="cs-CZ" sz="2400" dirty="0" smtClean="0"/>
              <a:t> – </a:t>
            </a:r>
            <a:r>
              <a:rPr lang="cs-CZ" sz="2400" dirty="0" err="1" smtClean="0"/>
              <a:t>slný</a:t>
            </a:r>
            <a:r>
              <a:rPr lang="cs-CZ" sz="2400" dirty="0" smtClean="0"/>
              <a:t>, 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 – </a:t>
            </a:r>
            <a:r>
              <a:rPr lang="cs-CZ" sz="2400" dirty="0" err="1" smtClean="0"/>
              <a:t>lný</a:t>
            </a:r>
            <a:r>
              <a:rPr lang="cs-CZ" sz="2400" dirty="0" smtClean="0"/>
              <a:t>, zlob – </a:t>
            </a:r>
            <a:r>
              <a:rPr lang="cs-CZ" sz="2400" dirty="0" err="1" smtClean="0"/>
              <a:t>vý</a:t>
            </a:r>
            <a:r>
              <a:rPr lang="cs-CZ" sz="2400" dirty="0" smtClean="0"/>
              <a:t>, </a:t>
            </a:r>
            <a:r>
              <a:rPr lang="cs-CZ" sz="2400" dirty="0" err="1" smtClean="0"/>
              <a:t>hb</a:t>
            </a:r>
            <a:r>
              <a:rPr lang="cs-CZ" sz="2400" dirty="0" smtClean="0"/>
              <a:t> –</a:t>
            </a:r>
            <a:r>
              <a:rPr lang="cs-CZ" sz="2400" dirty="0" err="1" smtClean="0"/>
              <a:t>tý</a:t>
            </a:r>
            <a:r>
              <a:rPr lang="cs-CZ" sz="2400" dirty="0" smtClean="0"/>
              <a:t>, </a:t>
            </a:r>
            <a:r>
              <a:rPr lang="cs-CZ" sz="2400" dirty="0" err="1" smtClean="0"/>
              <a:t>neob</a:t>
            </a:r>
            <a:r>
              <a:rPr lang="cs-CZ" sz="2400" dirty="0" smtClean="0"/>
              <a:t> – </a:t>
            </a:r>
            <a:r>
              <a:rPr lang="cs-CZ" sz="2400" dirty="0" err="1" smtClean="0"/>
              <a:t>dlený</a:t>
            </a:r>
            <a:r>
              <a:rPr lang="cs-CZ" sz="2400" dirty="0" smtClean="0"/>
              <a:t>, </a:t>
            </a:r>
          </a:p>
          <a:p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Žák ……………………………………………………………………………</a:t>
            </a:r>
          </a:p>
          <a:p>
            <a:endParaRPr lang="cs-CZ" sz="2400" dirty="0"/>
          </a:p>
          <a:p>
            <a:r>
              <a:rPr lang="cs-CZ" sz="2400" dirty="0" smtClean="0"/>
              <a:t>Automobil ……………………………………………………………….</a:t>
            </a:r>
          </a:p>
          <a:p>
            <a:endParaRPr lang="cs-CZ" sz="2400" dirty="0"/>
          </a:p>
          <a:p>
            <a:r>
              <a:rPr lang="cs-CZ" sz="2400" dirty="0" smtClean="0"/>
              <a:t>Ostrov ……………………………………………………………………………</a:t>
            </a:r>
          </a:p>
          <a:p>
            <a:endParaRPr lang="cs-CZ" sz="2400" dirty="0"/>
          </a:p>
          <a:p>
            <a:r>
              <a:rPr lang="cs-CZ" sz="2400" dirty="0" smtClean="0"/>
              <a:t>Učitel …………………………………………………………………….......</a:t>
            </a:r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899592" y="6165304"/>
            <a:ext cx="661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 smtClean="0"/>
              <a:t>                                                          Přidej i jiná výstižná přídavná jména</a:t>
            </a:r>
            <a:endParaRPr lang="cs-CZ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059" y="2470797"/>
            <a:ext cx="119062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581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31640" y="1196752"/>
            <a:ext cx="699076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LEGRAČNÍ VĚTY :  Práce ve skupinách nebo dvojicích </a:t>
            </a:r>
            <a:r>
              <a:rPr lang="cs-CZ" sz="2000" i="1" dirty="0" smtClean="0"/>
              <a:t>:</a:t>
            </a:r>
          </a:p>
          <a:p>
            <a:r>
              <a:rPr lang="cs-CZ" sz="2000" i="1" dirty="0"/>
              <a:t> </a:t>
            </a:r>
            <a:r>
              <a:rPr lang="cs-CZ" sz="2000" i="1" dirty="0" smtClean="0"/>
              <a:t>Pište rozvité věty složené převážně z vyjmenovaných a příbuzných</a:t>
            </a:r>
          </a:p>
          <a:p>
            <a:r>
              <a:rPr lang="cs-CZ" sz="2000" i="1" dirty="0" smtClean="0"/>
              <a:t> slov po </a:t>
            </a:r>
          </a:p>
          <a:p>
            <a:r>
              <a:rPr lang="cs-CZ" sz="2000" i="1" dirty="0"/>
              <a:t>b</a:t>
            </a:r>
            <a:r>
              <a:rPr lang="cs-CZ" sz="2000" i="1" dirty="0" smtClean="0"/>
              <a:t>, l, m, p. Můžete je oživit obrázkem. </a:t>
            </a:r>
          </a:p>
          <a:p>
            <a:r>
              <a:rPr lang="cs-CZ" sz="2000" i="1" dirty="0" smtClean="0"/>
              <a:t>Například :  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331640" y="3140968"/>
            <a:ext cx="61082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NAMYŠLENÝ HLEMÝŽĎ PYKAL ZA SVOU PÝCHU</a:t>
            </a:r>
          </a:p>
          <a:p>
            <a:r>
              <a:rPr lang="cs-CZ" sz="2400" b="1" dirty="0" smtClean="0"/>
              <a:t>POLYKÁNÍM PELYŇKU.</a:t>
            </a:r>
            <a:endParaRPr lang="cs-CZ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140" y="3723415"/>
            <a:ext cx="838200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619672" y="5517232"/>
            <a:ext cx="8943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 smtClean="0"/>
              <a:t>                                                   Kdo vymyslí nejdelší větu jednoduchou ?                                            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48997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115616" y="908720"/>
            <a:ext cx="7194021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Najdi chyby ve cvičení a napiš správně:</a:t>
            </a:r>
          </a:p>
          <a:p>
            <a:endParaRPr lang="cs-CZ" sz="2000" dirty="0"/>
          </a:p>
          <a:p>
            <a:r>
              <a:rPr lang="cs-CZ" sz="2400" dirty="0" smtClean="0"/>
              <a:t>Veverky </a:t>
            </a:r>
            <a:r>
              <a:rPr lang="cs-CZ" sz="2400" dirty="0" err="1" smtClean="0"/>
              <a:t>sbýrají</a:t>
            </a:r>
            <a:r>
              <a:rPr lang="cs-CZ" sz="2400" dirty="0" smtClean="0"/>
              <a:t> lískové oříšky a </a:t>
            </a:r>
            <a:r>
              <a:rPr lang="cs-CZ" sz="2400" dirty="0" err="1" smtClean="0"/>
              <a:t>holubynky</a:t>
            </a:r>
            <a:r>
              <a:rPr lang="cs-CZ" sz="2400" dirty="0" smtClean="0"/>
              <a:t>. Listonoš my </a:t>
            </a:r>
          </a:p>
          <a:p>
            <a:r>
              <a:rPr lang="cs-CZ" sz="2400" dirty="0" smtClean="0"/>
              <a:t>Přinesl doporučený dopis. Nikdo není neomylný. </a:t>
            </a:r>
          </a:p>
          <a:p>
            <a:r>
              <a:rPr lang="cs-CZ" sz="2400" dirty="0" smtClean="0"/>
              <a:t>Pil </a:t>
            </a:r>
            <a:r>
              <a:rPr lang="cs-CZ" sz="2400" dirty="0" err="1" smtClean="0"/>
              <a:t>pyvo</a:t>
            </a:r>
            <a:r>
              <a:rPr lang="cs-CZ" sz="2400" dirty="0" smtClean="0"/>
              <a:t> a pak klopýtl o </a:t>
            </a:r>
            <a:r>
              <a:rPr lang="cs-CZ" sz="2400" dirty="0" err="1" smtClean="0"/>
              <a:t>slymáka</a:t>
            </a:r>
            <a:r>
              <a:rPr lang="cs-CZ" sz="2400" dirty="0" smtClean="0"/>
              <a:t>. Mech bil heboučký jako</a:t>
            </a:r>
          </a:p>
          <a:p>
            <a:r>
              <a:rPr lang="cs-CZ" sz="2400" dirty="0" err="1" smtClean="0"/>
              <a:t>Pliš</a:t>
            </a:r>
            <a:r>
              <a:rPr lang="cs-CZ" sz="2400" dirty="0" smtClean="0"/>
              <a:t>. Liška bystrouška pozvala slepýše do </a:t>
            </a:r>
            <a:r>
              <a:rPr lang="cs-CZ" sz="2400" dirty="0" err="1" smtClean="0"/>
              <a:t>litomyšle</a:t>
            </a:r>
            <a:r>
              <a:rPr lang="cs-CZ" sz="2400" dirty="0" smtClean="0"/>
              <a:t>.</a:t>
            </a:r>
          </a:p>
          <a:p>
            <a:r>
              <a:rPr lang="cs-CZ" sz="2400" dirty="0" err="1" smtClean="0"/>
              <a:t>Babyčka</a:t>
            </a:r>
            <a:r>
              <a:rPr lang="cs-CZ" sz="2400" dirty="0" smtClean="0"/>
              <a:t> a maminka nás nikdy </a:t>
            </a:r>
            <a:r>
              <a:rPr lang="cs-CZ" sz="2400" dirty="0" err="1" smtClean="0"/>
              <a:t>nebyjí</a:t>
            </a:r>
            <a:r>
              <a:rPr lang="cs-CZ" sz="2400" dirty="0"/>
              <a:t> </a:t>
            </a:r>
            <a:r>
              <a:rPr lang="cs-CZ" sz="2400" dirty="0" smtClean="0"/>
              <a:t>za plýtvání jídlem. </a:t>
            </a:r>
          </a:p>
          <a:p>
            <a:r>
              <a:rPr lang="cs-CZ" sz="2400" dirty="0" err="1" smtClean="0"/>
              <a:t>Blýží</a:t>
            </a:r>
            <a:r>
              <a:rPr lang="cs-CZ" sz="2400" dirty="0" smtClean="0"/>
              <a:t> se písemka. Doma topíme plynovým kotlem.</a:t>
            </a:r>
          </a:p>
          <a:p>
            <a:r>
              <a:rPr lang="cs-CZ" sz="2400" dirty="0" smtClean="0"/>
              <a:t>Slepice na paprice a lívance </a:t>
            </a:r>
            <a:r>
              <a:rPr lang="cs-CZ" sz="2400" dirty="0" err="1" smtClean="0"/>
              <a:t>myluju</a:t>
            </a:r>
            <a:r>
              <a:rPr lang="cs-CZ" sz="2400" dirty="0" smtClean="0"/>
              <a:t> ze všeho nejvíc.</a:t>
            </a:r>
          </a:p>
        </p:txBody>
      </p:sp>
    </p:spTree>
    <p:extLst>
      <p:ext uri="{BB962C8B-B14F-4D97-AF65-F5344CB8AC3E}">
        <p14:creationId xmlns:p14="http://schemas.microsoft.com/office/powerpoint/2010/main" val="348828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662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115</TotalTime>
  <Words>396</Words>
  <Application>Microsoft Office PowerPoint</Application>
  <PresentationFormat>Předvádění na obrazovce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Opakování vyjmenovaných slov po p Autor: Mgr. Ivana Tesařová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vyjmenovaných slov po p Autor: Mgr. Ivana Tesařová </dc:title>
  <dc:creator>user01</dc:creator>
  <cp:lastModifiedBy>user01</cp:lastModifiedBy>
  <cp:revision>13</cp:revision>
  <dcterms:created xsi:type="dcterms:W3CDTF">2011-08-01T07:36:05Z</dcterms:created>
  <dcterms:modified xsi:type="dcterms:W3CDTF">2011-08-10T08:09:53Z</dcterms:modified>
</cp:coreProperties>
</file>