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8"/>
  </p:notesMasterIdLst>
  <p:sldIdLst>
    <p:sldId id="256" r:id="rId2"/>
    <p:sldId id="261" r:id="rId3"/>
    <p:sldId id="257" r:id="rId4"/>
    <p:sldId id="258" r:id="rId5"/>
    <p:sldId id="259" r:id="rId6"/>
    <p:sldId id="260" r:id="rId7"/>
  </p:sldIdLst>
  <p:sldSz cx="9144000" cy="6858000" type="screen4x3"/>
  <p:notesSz cx="7102475" cy="10234613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Bez stylu, mřížka tabulky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432" y="6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511731"/>
          </a:xfrm>
          <a:prstGeom prst="rect">
            <a:avLst/>
          </a:prstGeom>
        </p:spPr>
        <p:txBody>
          <a:bodyPr vert="horz" lIns="99066" tIns="49533" rIns="99066" bIns="49533" rtlCol="0"/>
          <a:lstStyle>
            <a:lvl1pPr algn="l">
              <a:defRPr sz="13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4023092" y="0"/>
            <a:ext cx="3077739" cy="511731"/>
          </a:xfrm>
          <a:prstGeom prst="rect">
            <a:avLst/>
          </a:prstGeom>
        </p:spPr>
        <p:txBody>
          <a:bodyPr vert="horz" lIns="99066" tIns="49533" rIns="99066" bIns="49533" rtlCol="0"/>
          <a:lstStyle>
            <a:lvl1pPr algn="r">
              <a:defRPr sz="1300"/>
            </a:lvl1pPr>
          </a:lstStyle>
          <a:p>
            <a:fld id="{E83469D6-226D-400E-9165-75B1F98CEFFF}" type="datetimeFigureOut">
              <a:rPr lang="cs-CZ" smtClean="0"/>
              <a:t>16.5.2012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93775" y="768350"/>
            <a:ext cx="5114925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66" tIns="49533" rIns="99066" bIns="49533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710248" y="4861441"/>
            <a:ext cx="5681980" cy="4605576"/>
          </a:xfrm>
          <a:prstGeom prst="rect">
            <a:avLst/>
          </a:prstGeom>
        </p:spPr>
        <p:txBody>
          <a:bodyPr vert="horz" lIns="99066" tIns="49533" rIns="99066" bIns="49533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7739" cy="511731"/>
          </a:xfrm>
          <a:prstGeom prst="rect">
            <a:avLst/>
          </a:prstGeom>
        </p:spPr>
        <p:txBody>
          <a:bodyPr vert="horz" lIns="99066" tIns="49533" rIns="99066" bIns="49533" rtlCol="0" anchor="b"/>
          <a:lstStyle>
            <a:lvl1pPr algn="l">
              <a:defRPr sz="13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4023092" y="9721106"/>
            <a:ext cx="3077739" cy="511731"/>
          </a:xfrm>
          <a:prstGeom prst="rect">
            <a:avLst/>
          </a:prstGeom>
        </p:spPr>
        <p:txBody>
          <a:bodyPr vert="horz" lIns="99066" tIns="49533" rIns="99066" bIns="49533" rtlCol="0" anchor="b"/>
          <a:lstStyle>
            <a:lvl1pPr algn="r">
              <a:defRPr sz="1300"/>
            </a:lvl1pPr>
          </a:lstStyle>
          <a:p>
            <a:fld id="{7F5DC8A5-0763-471F-9C9F-00AA8F2920A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267423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5DC8A5-0763-471F-9C9F-00AA8F2920AB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477457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5DC8A5-0763-471F-9C9F-00AA8F2920AB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942734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16.5.2012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891817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16.5.2012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93109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16.5.2012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825360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16.5.2012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354658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16.5.2012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703959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16.5.2012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987791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16.5.2012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91358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16.5.2012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172689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16.5.2012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240192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16.5.2012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548284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16.5.2012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975360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EC1D4A-A796-47C3-A63E-CE236FB377E2}" type="datetimeFigureOut">
              <a:rPr lang="cs-CZ" smtClean="0"/>
              <a:t>16.5.2012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556072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Pravopisná cvičení 1</a:t>
            </a:r>
            <a:br>
              <a:rPr lang="cs-CZ" dirty="0" smtClean="0"/>
            </a:br>
            <a:r>
              <a:rPr lang="cs-CZ" dirty="0" smtClean="0"/>
              <a:t>Autor: Mgr. Ivana Tesařová</a:t>
            </a:r>
            <a:endParaRPr lang="cs-CZ" dirty="0"/>
          </a:p>
        </p:txBody>
      </p:sp>
      <p:sp>
        <p:nvSpPr>
          <p:cNvPr id="4" name="Obdélník 3"/>
          <p:cNvSpPr/>
          <p:nvPr/>
        </p:nvSpPr>
        <p:spPr>
          <a:xfrm>
            <a:off x="2256061" y="3911411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cs-CZ" dirty="0"/>
              <a:t>Materiál vznikl v rámci projektu Škola pro život</a:t>
            </a:r>
          </a:p>
          <a:p>
            <a:r>
              <a:rPr lang="cs-CZ" dirty="0" err="1"/>
              <a:t>č.proj</a:t>
            </a:r>
            <a:r>
              <a:rPr lang="cs-CZ" dirty="0"/>
              <a:t>. CZ.1.07/1.4.00/21.2165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6061" y="4509120"/>
            <a:ext cx="4511675" cy="1493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72018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ulk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34515467"/>
              </p:ext>
            </p:extLst>
          </p:nvPr>
        </p:nvGraphicFramePr>
        <p:xfrm>
          <a:off x="755576" y="620688"/>
          <a:ext cx="7776864" cy="6002970"/>
        </p:xfrm>
        <a:graphic>
          <a:graphicData uri="http://schemas.openxmlformats.org/drawingml/2006/table">
            <a:tbl>
              <a:tblPr bandRow="1">
                <a:tableStyleId>{5940675A-B579-460E-94D1-54222C63F5DA}</a:tableStyleId>
              </a:tblPr>
              <a:tblGrid>
                <a:gridCol w="2808312"/>
                <a:gridCol w="4968552"/>
              </a:tblGrid>
              <a:tr h="802375">
                <a:tc>
                  <a:txBody>
                    <a:bodyPr/>
                    <a:lstStyle/>
                    <a:p>
                      <a:r>
                        <a:rPr lang="cs-CZ" dirty="0" smtClean="0"/>
                        <a:t>Anotace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200" dirty="0" smtClean="0"/>
                        <a:t>Obsahuje výběr cvičení / pracovních listů</a:t>
                      </a:r>
                      <a:r>
                        <a:rPr lang="cs-CZ" sz="1200" baseline="0" dirty="0" smtClean="0"/>
                        <a:t> / k souhrnnému procvičování učiva.</a:t>
                      </a:r>
                    </a:p>
                    <a:p>
                      <a:r>
                        <a:rPr lang="cs-CZ" sz="1200" baseline="0" dirty="0" smtClean="0"/>
                        <a:t>Texty jsou tematicky zaměřeny na podzimní období. Kromě práce s textem /doplňování i/y a předpon a celá slova podle významu/ je zde námět pro vlastní pozorování. Též si zopakujeme slovní druhy a základní skladební dvojice. Práci uzavírá ukázka lidové slovesnosti.</a:t>
                      </a:r>
                    </a:p>
                    <a:p>
                      <a:endParaRPr lang="cs-CZ" sz="1200" dirty="0"/>
                    </a:p>
                  </a:txBody>
                  <a:tcPr/>
                </a:tc>
              </a:tr>
              <a:tr h="802375">
                <a:tc>
                  <a:txBody>
                    <a:bodyPr/>
                    <a:lstStyle/>
                    <a:p>
                      <a:r>
                        <a:rPr lang="cs-CZ" dirty="0" smtClean="0"/>
                        <a:t>Autor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Mgr. Ivana Tesařová</a:t>
                      </a:r>
                      <a:endParaRPr lang="cs-CZ" dirty="0"/>
                    </a:p>
                  </a:txBody>
                  <a:tcPr/>
                </a:tc>
              </a:tr>
              <a:tr h="802375">
                <a:tc>
                  <a:txBody>
                    <a:bodyPr/>
                    <a:lstStyle/>
                    <a:p>
                      <a:r>
                        <a:rPr lang="cs-CZ" dirty="0" smtClean="0"/>
                        <a:t>Předmět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Český jazyk</a:t>
                      </a:r>
                      <a:endParaRPr lang="cs-CZ" dirty="0"/>
                    </a:p>
                  </a:txBody>
                  <a:tcPr/>
                </a:tc>
              </a:tr>
              <a:tr h="802375">
                <a:tc>
                  <a:txBody>
                    <a:bodyPr/>
                    <a:lstStyle/>
                    <a:p>
                      <a:r>
                        <a:rPr lang="cs-CZ" dirty="0" smtClean="0"/>
                        <a:t>Očekávaný výstup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200" dirty="0" smtClean="0"/>
                        <a:t>Porovnává významy slov, rozlišuje ohebné slovní  druhy,</a:t>
                      </a:r>
                      <a:r>
                        <a:rPr lang="cs-CZ" sz="1200" baseline="0" dirty="0" smtClean="0"/>
                        <a:t> píše správně i/y po obojetných souhláskách, užívá správné předpony, tvoří vlastní literární text na dané téma, vyhledává základní skladební dvojice.</a:t>
                      </a:r>
                      <a:endParaRPr lang="cs-CZ" sz="1200" dirty="0"/>
                    </a:p>
                  </a:txBody>
                  <a:tcPr/>
                </a:tc>
              </a:tr>
              <a:tr h="802375">
                <a:tc>
                  <a:txBody>
                    <a:bodyPr/>
                    <a:lstStyle/>
                    <a:p>
                      <a:r>
                        <a:rPr lang="cs-CZ" dirty="0" smtClean="0"/>
                        <a:t>Druh učebního</a:t>
                      </a:r>
                      <a:r>
                        <a:rPr lang="cs-CZ" baseline="0" dirty="0" smtClean="0"/>
                        <a:t> materiálu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Pracovní listy</a:t>
                      </a:r>
                      <a:endParaRPr lang="cs-CZ" dirty="0"/>
                    </a:p>
                  </a:txBody>
                  <a:tcPr/>
                </a:tc>
              </a:tr>
              <a:tr h="802375">
                <a:tc>
                  <a:txBody>
                    <a:bodyPr/>
                    <a:lstStyle/>
                    <a:p>
                      <a:r>
                        <a:rPr lang="cs-CZ" dirty="0" smtClean="0"/>
                        <a:t>Cílová skupina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Žáci 5. ročníku</a:t>
                      </a:r>
                      <a:endParaRPr lang="cs-CZ" dirty="0"/>
                    </a:p>
                  </a:txBody>
                  <a:tcPr/>
                </a:tc>
              </a:tr>
              <a:tr h="802375">
                <a:tc>
                  <a:txBody>
                    <a:bodyPr/>
                    <a:lstStyle/>
                    <a:p>
                      <a:r>
                        <a:rPr lang="cs-CZ" dirty="0" smtClean="0"/>
                        <a:t>Metodický postup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b="0" dirty="0" smtClean="0"/>
                        <a:t>Je součástí cvičení </a:t>
                      </a:r>
                      <a:r>
                        <a:rPr lang="cs-CZ" b="0" smtClean="0"/>
                        <a:t>jako návod</a:t>
                      </a:r>
                      <a:endParaRPr lang="cs-CZ" b="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84523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1187624" y="908720"/>
            <a:ext cx="68134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AutoNum type="arabicPeriod"/>
            </a:pPr>
            <a:r>
              <a:rPr lang="cs-CZ" dirty="0" smtClean="0"/>
              <a:t>Doplň chybějící písmena, předpony a předložky. Zdůvodni pravopis.</a:t>
            </a:r>
          </a:p>
        </p:txBody>
      </p:sp>
      <p:sp>
        <p:nvSpPr>
          <p:cNvPr id="5" name="TextovéPole 4"/>
          <p:cNvSpPr txBox="1"/>
          <p:nvPr/>
        </p:nvSpPr>
        <p:spPr>
          <a:xfrm>
            <a:off x="1187624" y="2519813"/>
            <a:ext cx="7488832" cy="3323987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cs-CZ" sz="2400" dirty="0" err="1" smtClean="0"/>
              <a:t>Vlašto</a:t>
            </a:r>
            <a:r>
              <a:rPr lang="cs-CZ" sz="2400" dirty="0" smtClean="0"/>
              <a:t> – </a:t>
            </a:r>
            <a:r>
              <a:rPr lang="cs-CZ" sz="2400" dirty="0" err="1" smtClean="0"/>
              <a:t>ky</a:t>
            </a:r>
            <a:r>
              <a:rPr lang="cs-CZ" sz="2400" dirty="0" smtClean="0"/>
              <a:t>  - létají se  - </a:t>
            </a:r>
            <a:r>
              <a:rPr lang="cs-CZ" sz="2400" dirty="0" err="1" smtClean="0"/>
              <a:t>kracováním</a:t>
            </a:r>
            <a:r>
              <a:rPr lang="cs-CZ" sz="2400" dirty="0" smtClean="0"/>
              <a:t> dnů. Jiné druhy</a:t>
            </a:r>
          </a:p>
          <a:p>
            <a:r>
              <a:rPr lang="cs-CZ" sz="2400" dirty="0" smtClean="0"/>
              <a:t>ptáků v – užívají prvních příhodných větrů  -  období</a:t>
            </a:r>
          </a:p>
          <a:p>
            <a:r>
              <a:rPr lang="cs-CZ" sz="2400" dirty="0" smtClean="0"/>
              <a:t>v – </a:t>
            </a:r>
            <a:r>
              <a:rPr lang="cs-CZ" sz="2400" dirty="0" err="1" smtClean="0"/>
              <a:t>chřic</a:t>
            </a:r>
            <a:r>
              <a:rPr lang="cs-CZ" sz="2400" dirty="0" smtClean="0"/>
              <a:t>. Jak se během letu </a:t>
            </a:r>
            <a:r>
              <a:rPr lang="cs-CZ" sz="2400" dirty="0" err="1" smtClean="0"/>
              <a:t>or</a:t>
            </a:r>
            <a:r>
              <a:rPr lang="cs-CZ" sz="2400" dirty="0" smtClean="0"/>
              <a:t> – </a:t>
            </a:r>
            <a:r>
              <a:rPr lang="cs-CZ" sz="2400" dirty="0" err="1" smtClean="0"/>
              <a:t>entují</a:t>
            </a:r>
            <a:r>
              <a:rPr lang="cs-CZ" sz="2400" dirty="0" smtClean="0"/>
              <a:t> ?</a:t>
            </a:r>
          </a:p>
          <a:p>
            <a:r>
              <a:rPr lang="cs-CZ" sz="2400" dirty="0" smtClean="0"/>
              <a:t>Ptáci se řídí postavením slunce a </a:t>
            </a:r>
            <a:r>
              <a:rPr lang="cs-CZ" sz="2400" dirty="0" err="1" smtClean="0"/>
              <a:t>hv</a:t>
            </a:r>
            <a:r>
              <a:rPr lang="cs-CZ" sz="2400" dirty="0" smtClean="0"/>
              <a:t> – </a:t>
            </a:r>
            <a:r>
              <a:rPr lang="cs-CZ" sz="2400" dirty="0" err="1" smtClean="0"/>
              <a:t>zd</a:t>
            </a:r>
            <a:r>
              <a:rPr lang="cs-CZ" sz="2400" dirty="0" smtClean="0"/>
              <a:t>, podle nich</a:t>
            </a:r>
          </a:p>
          <a:p>
            <a:r>
              <a:rPr lang="cs-CZ" sz="2400" dirty="0"/>
              <a:t>v</a:t>
            </a:r>
            <a:r>
              <a:rPr lang="cs-CZ" sz="2400" dirty="0" smtClean="0"/>
              <a:t> – rovnávají své  - </a:t>
            </a:r>
            <a:r>
              <a:rPr lang="cs-CZ" sz="2400" dirty="0" err="1" smtClean="0"/>
              <a:t>chylky</a:t>
            </a:r>
            <a:r>
              <a:rPr lang="cs-CZ" sz="2400" dirty="0" smtClean="0"/>
              <a:t>.  - znávají také tvary a pachy</a:t>
            </a:r>
          </a:p>
          <a:p>
            <a:r>
              <a:rPr lang="cs-CZ" sz="2400" dirty="0"/>
              <a:t>k</a:t>
            </a:r>
            <a:r>
              <a:rPr lang="cs-CZ" sz="2400" dirty="0" smtClean="0"/>
              <a:t>rajin, kudy již prolétali.</a:t>
            </a:r>
          </a:p>
          <a:p>
            <a:r>
              <a:rPr lang="cs-CZ" sz="2400" dirty="0" smtClean="0"/>
              <a:t>Ovšem i mlad -  ptáci, kteří cestují  - prvé, znají cestu.</a:t>
            </a:r>
          </a:p>
          <a:p>
            <a:r>
              <a:rPr lang="cs-CZ" sz="2400" dirty="0" smtClean="0"/>
              <a:t>Jako b – v sobě měli kompas.</a:t>
            </a:r>
            <a:r>
              <a:rPr lang="cs-CZ" sz="1600" dirty="0" smtClean="0"/>
              <a:t> / z čítanky pro 4. ročník, Nová škola /</a:t>
            </a:r>
            <a:endParaRPr lang="cs-CZ" sz="2400" dirty="0" smtClean="0"/>
          </a:p>
          <a:p>
            <a:endParaRPr lang="cs-CZ" dirty="0"/>
          </a:p>
        </p:txBody>
      </p:sp>
      <p:sp>
        <p:nvSpPr>
          <p:cNvPr id="6" name="TextovéPole 5"/>
          <p:cNvSpPr txBox="1"/>
          <p:nvPr/>
        </p:nvSpPr>
        <p:spPr>
          <a:xfrm>
            <a:off x="2926885" y="283464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cs-CZ"/>
          </a:p>
        </p:txBody>
      </p:sp>
      <p:sp>
        <p:nvSpPr>
          <p:cNvPr id="7" name="TextovéPole 6"/>
          <p:cNvSpPr txBox="1"/>
          <p:nvPr/>
        </p:nvSpPr>
        <p:spPr>
          <a:xfrm>
            <a:off x="1043608" y="1613958"/>
            <a:ext cx="765902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u="sng" dirty="0" smtClean="0"/>
              <a:t>Další možnosti práce</a:t>
            </a:r>
            <a:r>
              <a:rPr lang="cs-CZ" dirty="0" smtClean="0"/>
              <a:t>: Určujte slovní druhy, barevně odlište ohebné slovní druhy.</a:t>
            </a:r>
          </a:p>
          <a:p>
            <a:r>
              <a:rPr lang="cs-CZ" dirty="0" smtClean="0"/>
              <a:t>Diskuse. Hledání podobných textů v literatuře. Libovolný záznam.</a:t>
            </a:r>
          </a:p>
          <a:p>
            <a:r>
              <a:rPr lang="cs-CZ" dirty="0" smtClean="0"/>
              <a:t>Motivace pro vlastní pozorování.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27077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755576" y="908720"/>
            <a:ext cx="7488832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2. Doplň slova podle jejich významu a funkce ve větě. Využij nápovědy.</a:t>
            </a:r>
          </a:p>
          <a:p>
            <a:r>
              <a:rPr lang="cs-CZ" b="1" dirty="0" smtClean="0"/>
              <a:t>                                 HLAVNÍ ZÁSADY SPRÁVNÉHO HOUBAŘE </a:t>
            </a:r>
          </a:p>
          <a:p>
            <a:endParaRPr lang="cs-CZ" b="1" dirty="0"/>
          </a:p>
          <a:p>
            <a:pPr marL="457200" indent="-457200">
              <a:buAutoNum type="arabicPeriod"/>
            </a:pPr>
            <a:r>
              <a:rPr lang="cs-CZ" sz="2400" b="1" dirty="0" smtClean="0"/>
              <a:t>- ráme jen ty ………………, které bezpečně známe.</a:t>
            </a:r>
          </a:p>
          <a:p>
            <a:pPr marL="457200" indent="-457200">
              <a:buAutoNum type="arabicPeriod" startAt="2"/>
            </a:pPr>
            <a:r>
              <a:rPr lang="cs-CZ" sz="2400" b="1" dirty="0" smtClean="0"/>
              <a:t>Plodnici   -  půdy opatrně   - kroutíme a ……………..</a:t>
            </a:r>
          </a:p>
          <a:p>
            <a:r>
              <a:rPr lang="cs-CZ" sz="2400" b="1" dirty="0"/>
              <a:t>z</a:t>
            </a:r>
            <a:r>
              <a:rPr lang="cs-CZ" sz="2400" b="1" dirty="0" smtClean="0"/>
              <a:t>ahrneme lesní půdou.</a:t>
            </a:r>
          </a:p>
          <a:p>
            <a:r>
              <a:rPr lang="cs-CZ" sz="2400" b="1" dirty="0" smtClean="0"/>
              <a:t>3. Houby  - </a:t>
            </a:r>
            <a:r>
              <a:rPr lang="cs-CZ" sz="2400" b="1" dirty="0" err="1" smtClean="0"/>
              <a:t>kládáme</a:t>
            </a:r>
            <a:r>
              <a:rPr lang="cs-CZ" sz="2400" b="1" dirty="0" smtClean="0"/>
              <a:t> do ……………… . Nikdy ne sáčku.</a:t>
            </a:r>
          </a:p>
          <a:p>
            <a:r>
              <a:rPr lang="cs-CZ" sz="2400" b="1" dirty="0" smtClean="0"/>
              <a:t>4. Houby  - pracujeme v kuchyni co ……………………… .</a:t>
            </a:r>
          </a:p>
          <a:p>
            <a:r>
              <a:rPr lang="cs-CZ" sz="2400" b="1" dirty="0" smtClean="0"/>
              <a:t>5. Neničíme  …………………… houby rozkopáváním.</a:t>
            </a:r>
          </a:p>
          <a:p>
            <a:r>
              <a:rPr lang="cs-CZ" sz="2400" i="1" dirty="0" smtClean="0"/>
              <a:t>Nápověda: neznámé,</a:t>
            </a:r>
          </a:p>
          <a:p>
            <a:r>
              <a:rPr lang="cs-CZ" sz="2400" i="1" dirty="0"/>
              <a:t> </a:t>
            </a:r>
            <a:r>
              <a:rPr lang="cs-CZ" sz="2400" i="1" dirty="0" smtClean="0"/>
              <a:t>                   plodnice</a:t>
            </a:r>
          </a:p>
          <a:p>
            <a:r>
              <a:rPr lang="cs-CZ" sz="2400" i="1" dirty="0"/>
              <a:t> </a:t>
            </a:r>
            <a:r>
              <a:rPr lang="cs-CZ" sz="2400" i="1" dirty="0" smtClean="0"/>
              <a:t>                   nejdříve</a:t>
            </a:r>
          </a:p>
          <a:p>
            <a:r>
              <a:rPr lang="cs-CZ" sz="2400" i="1" dirty="0"/>
              <a:t> </a:t>
            </a:r>
            <a:r>
              <a:rPr lang="cs-CZ" sz="2400" i="1" dirty="0" smtClean="0"/>
              <a:t>                   košíku                                             </a:t>
            </a:r>
            <a:r>
              <a:rPr lang="cs-CZ" sz="1600" i="1" dirty="0" smtClean="0"/>
              <a:t>www.lidovky.cz</a:t>
            </a:r>
          </a:p>
          <a:p>
            <a:r>
              <a:rPr lang="cs-CZ" sz="2400" i="1" dirty="0"/>
              <a:t> </a:t>
            </a:r>
            <a:r>
              <a:rPr lang="cs-CZ" sz="2400" i="1" dirty="0" smtClean="0"/>
              <a:t>                   podhoubí</a:t>
            </a:r>
          </a:p>
          <a:p>
            <a:r>
              <a:rPr lang="cs-CZ" dirty="0" smtClean="0"/>
              <a:t>         Další možnosti : Nakresli a popiš houbu /schematický nákres/</a:t>
            </a:r>
            <a:endParaRPr lang="cs-CZ" dirty="0"/>
          </a:p>
          <a:p>
            <a:endParaRPr lang="cs-CZ" i="1" dirty="0" smtClean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4221088"/>
            <a:ext cx="1219200" cy="809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72943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755576" y="1988840"/>
            <a:ext cx="772167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b="1" dirty="0" smtClean="0"/>
              <a:t>ASTRONOMICKÝ NÁSTUP PODZIMU</a:t>
            </a:r>
          </a:p>
          <a:p>
            <a:endParaRPr lang="cs-CZ" sz="2400" dirty="0"/>
          </a:p>
          <a:p>
            <a:r>
              <a:rPr lang="cs-CZ" sz="2400" dirty="0" smtClean="0"/>
              <a:t>VLÉTĚSESEVERNÍPOLOKOULEZEMĚODSLUNCEODKLÁNÍ.</a:t>
            </a:r>
          </a:p>
          <a:p>
            <a:r>
              <a:rPr lang="cs-CZ" sz="2400" dirty="0" smtClean="0"/>
              <a:t>DNYSEZKRACUJÍ,NOCISEPRODLUŽUJÍ.</a:t>
            </a:r>
          </a:p>
          <a:p>
            <a:r>
              <a:rPr lang="cs-CZ" sz="2400" dirty="0" smtClean="0"/>
              <a:t>23.ZÁŘÍNASTÁVÁPODZIMNÍROVNODENNOST,NASEVERNÍ</a:t>
            </a:r>
          </a:p>
          <a:p>
            <a:r>
              <a:rPr lang="cs-CZ" sz="2400" dirty="0" smtClean="0"/>
              <a:t>POLOKOULIZAČÍNÁPODZIM.DENINOCJSOUSTEJNĚDLOUHÉ</a:t>
            </a:r>
          </a:p>
          <a:p>
            <a:r>
              <a:rPr lang="cs-CZ" sz="2400" dirty="0" smtClean="0"/>
              <a:t>JAKOOJARNÍROVNODENNOSTI.</a:t>
            </a:r>
            <a:endParaRPr lang="cs-CZ" sz="2400" dirty="0"/>
          </a:p>
        </p:txBody>
      </p:sp>
      <p:sp>
        <p:nvSpPr>
          <p:cNvPr id="4" name="TextovéPole 3"/>
          <p:cNvSpPr txBox="1"/>
          <p:nvPr/>
        </p:nvSpPr>
        <p:spPr>
          <a:xfrm>
            <a:off x="755576" y="764704"/>
            <a:ext cx="683193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Přečti a přepiš správně. Podtrhni přísudek a podmět. Vyhledej přísudek</a:t>
            </a:r>
          </a:p>
          <a:p>
            <a:r>
              <a:rPr lang="cs-CZ" dirty="0"/>
              <a:t>j</a:t>
            </a:r>
            <a:r>
              <a:rPr lang="cs-CZ" dirty="0" smtClean="0"/>
              <a:t>menný. Zjisti, jak se také nazývá tento den. </a:t>
            </a:r>
            <a:endParaRPr lang="cs-CZ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4129" y="5013176"/>
            <a:ext cx="952500" cy="952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18075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755576" y="1628800"/>
            <a:ext cx="7353039" cy="563231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dirty="0" smtClean="0"/>
              <a:t>PŘÍSLOVÍ A RČENÍ O UČENÍ</a:t>
            </a:r>
          </a:p>
          <a:p>
            <a:r>
              <a:rPr lang="cs-CZ" sz="2400" dirty="0" smtClean="0"/>
              <a:t>Co se v mládí naučíš - …………………………………………………</a:t>
            </a:r>
          </a:p>
          <a:p>
            <a:r>
              <a:rPr lang="cs-CZ" sz="2400" dirty="0" smtClean="0"/>
              <a:t>Žádný učený z nebe  - - - - - - - . </a:t>
            </a:r>
          </a:p>
          <a:p>
            <a:r>
              <a:rPr lang="cs-CZ" sz="2400" dirty="0" smtClean="0"/>
              <a:t>Učení -   - - - - - -.</a:t>
            </a:r>
          </a:p>
          <a:p>
            <a:r>
              <a:rPr lang="cs-CZ" sz="2400" dirty="0" smtClean="0"/>
              <a:t>Učení jako proti proudu plavání: ustaneš na chvíli – </a:t>
            </a:r>
          </a:p>
          <a:p>
            <a:r>
              <a:rPr lang="cs-CZ" sz="2400" dirty="0"/>
              <a:t> </a:t>
            </a:r>
            <a:r>
              <a:rPr lang="cs-CZ" sz="2400" dirty="0" smtClean="0"/>
              <a:t>                        vrátíš se o   - - - - . </a:t>
            </a:r>
          </a:p>
          <a:p>
            <a:endParaRPr lang="cs-CZ" sz="2400" dirty="0"/>
          </a:p>
          <a:p>
            <a:r>
              <a:rPr lang="cs-CZ" sz="2400" dirty="0" smtClean="0"/>
              <a:t>VTIPY ZE ŠKOLY : </a:t>
            </a:r>
          </a:p>
          <a:p>
            <a:r>
              <a:rPr lang="cs-CZ" sz="2400" dirty="0" smtClean="0"/>
              <a:t>„ Táta m -  za pěkné v – </a:t>
            </a:r>
            <a:r>
              <a:rPr lang="cs-CZ" sz="2400" dirty="0" err="1" smtClean="0"/>
              <a:t>sv</a:t>
            </a:r>
            <a:r>
              <a:rPr lang="cs-CZ" sz="2400" dirty="0" smtClean="0"/>
              <a:t> – </a:t>
            </a:r>
            <a:r>
              <a:rPr lang="cs-CZ" sz="2400" dirty="0" err="1" smtClean="0"/>
              <a:t>dčení</a:t>
            </a:r>
            <a:r>
              <a:rPr lang="cs-CZ" sz="2400" dirty="0" smtClean="0"/>
              <a:t> </a:t>
            </a:r>
            <a:r>
              <a:rPr lang="cs-CZ" sz="2400" dirty="0" err="1" smtClean="0"/>
              <a:t>nasl</a:t>
            </a:r>
            <a:r>
              <a:rPr lang="cs-CZ" sz="2400" dirty="0" smtClean="0"/>
              <a:t> – </a:t>
            </a:r>
            <a:r>
              <a:rPr lang="cs-CZ" sz="2400" dirty="0" err="1" smtClean="0"/>
              <a:t>boval</a:t>
            </a:r>
            <a:r>
              <a:rPr lang="cs-CZ" sz="2400" dirty="0" smtClean="0"/>
              <a:t> hory doly.“</a:t>
            </a:r>
          </a:p>
          <a:p>
            <a:r>
              <a:rPr lang="cs-CZ" sz="2400" dirty="0" smtClean="0"/>
              <a:t>„ A slovo nesplnil, co?“ Jak se to vezme. Koupil m – atlas.„</a:t>
            </a:r>
          </a:p>
          <a:p>
            <a:endParaRPr lang="cs-CZ" sz="2400" i="1" dirty="0"/>
          </a:p>
          <a:p>
            <a:r>
              <a:rPr lang="cs-CZ" sz="2400" i="1" dirty="0" smtClean="0"/>
              <a:t>Říkejte si slušné vtipy tak, aby se někdo zasmál.</a:t>
            </a:r>
          </a:p>
          <a:p>
            <a:r>
              <a:rPr lang="cs-CZ" sz="2400" dirty="0" smtClean="0"/>
              <a:t> </a:t>
            </a:r>
          </a:p>
          <a:p>
            <a:endParaRPr lang="cs-CZ" sz="2400" dirty="0" smtClean="0"/>
          </a:p>
          <a:p>
            <a:endParaRPr lang="cs-CZ" sz="24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332656"/>
            <a:ext cx="1095375" cy="1095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47247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139</TotalTime>
  <Words>504</Words>
  <Application>Microsoft Office PowerPoint</Application>
  <PresentationFormat>Předvádění na obrazovce (4:3)</PresentationFormat>
  <Paragraphs>69</Paragraphs>
  <Slides>6</Slides>
  <Notes>2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6</vt:i4>
      </vt:variant>
    </vt:vector>
  </HeadingPairs>
  <TitlesOfParts>
    <vt:vector size="7" baseType="lpstr">
      <vt:lpstr>Motiv systému Office</vt:lpstr>
      <vt:lpstr>Pravopisná cvičení 1 Autor: Mgr. Ivana Tesařová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Pravopisná cvičení 1 Autor: Mgr. Ivana Tesařová</dc:title>
  <dc:creator>user01</dc:creator>
  <cp:lastModifiedBy>user01</cp:lastModifiedBy>
  <cp:revision>15</cp:revision>
  <cp:lastPrinted>2012-05-16T11:52:50Z</cp:lastPrinted>
  <dcterms:created xsi:type="dcterms:W3CDTF">2011-08-02T06:30:23Z</dcterms:created>
  <dcterms:modified xsi:type="dcterms:W3CDTF">2012-05-16T11:55:22Z</dcterms:modified>
</cp:coreProperties>
</file>