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E83469D6-226D-400E-9165-75B1F98CEFFF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7F5DC8A5-0763-471F-9C9F-00AA8F2920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6742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DC8A5-0763-471F-9C9F-00AA8F2920A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7745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DC8A5-0763-471F-9C9F-00AA8F2920A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273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918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3109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2536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46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0395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8779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35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7268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019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482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7536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5607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Pravopisná cvičení 1</a:t>
            </a:r>
            <a:br>
              <a:rPr lang="cs-CZ" dirty="0" smtClean="0"/>
            </a:br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56061" y="391141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061" y="4509120"/>
            <a:ext cx="4511675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201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515467"/>
              </p:ext>
            </p:extLst>
          </p:nvPr>
        </p:nvGraphicFramePr>
        <p:xfrm>
          <a:off x="755576" y="620688"/>
          <a:ext cx="7776864" cy="6002970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2808312"/>
                <a:gridCol w="4968552"/>
              </a:tblGrid>
              <a:tr h="802375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Obsahuje výběr cvičení / pracovních listů</a:t>
                      </a:r>
                      <a:r>
                        <a:rPr lang="cs-CZ" sz="1200" baseline="0" dirty="0" smtClean="0"/>
                        <a:t> / k souhrnnému procvičování učiva.</a:t>
                      </a:r>
                    </a:p>
                    <a:p>
                      <a:r>
                        <a:rPr lang="cs-CZ" sz="1200" baseline="0" dirty="0" smtClean="0"/>
                        <a:t>Texty jsou tematicky zaměřeny na podzimní období. Kromě práce s textem /doplňování i/y a předpon a celá slova podle významu/ je zde námět pro vlastní pozorování. Též si zopakujeme slovní druhy a základní skladební dvojice. Práci uzavírá ukázka lidové slovesnosti.</a:t>
                      </a:r>
                    </a:p>
                    <a:p>
                      <a:endParaRPr lang="cs-CZ" sz="1200" dirty="0"/>
                    </a:p>
                  </a:txBody>
                  <a:tcPr/>
                </a:tc>
              </a:tr>
              <a:tr h="802375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802375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Český jazyk</a:t>
                      </a:r>
                      <a:endParaRPr lang="cs-CZ" dirty="0"/>
                    </a:p>
                  </a:txBody>
                  <a:tcPr/>
                </a:tc>
              </a:tr>
              <a:tr h="802375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Porovnává významy slov, rozlišuje ohebné slovní  druhy,</a:t>
                      </a:r>
                      <a:r>
                        <a:rPr lang="cs-CZ" sz="1200" baseline="0" dirty="0" smtClean="0"/>
                        <a:t> píše správně i/y po obojetných souhláskách, užívá správné předpony, tvoří vlastní literární text na dané téma, vyhledává základní skladební dvojice.</a:t>
                      </a:r>
                      <a:endParaRPr lang="cs-CZ" sz="1200" dirty="0"/>
                    </a:p>
                  </a:txBody>
                  <a:tcPr/>
                </a:tc>
              </a:tr>
              <a:tr h="802375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</a:t>
                      </a:r>
                      <a:r>
                        <a:rPr lang="cs-CZ" baseline="0" dirty="0" smtClean="0"/>
                        <a:t>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</a:t>
                      </a:r>
                      <a:endParaRPr lang="cs-CZ" dirty="0"/>
                    </a:p>
                  </a:txBody>
                  <a:tcPr/>
                </a:tc>
              </a:tr>
              <a:tr h="802375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5. ročníku</a:t>
                      </a:r>
                      <a:endParaRPr lang="cs-CZ" dirty="0"/>
                    </a:p>
                  </a:txBody>
                  <a:tcPr/>
                </a:tc>
              </a:tr>
              <a:tr h="802375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 smtClean="0"/>
                        <a:t>Je součástí cvičení </a:t>
                      </a:r>
                      <a:r>
                        <a:rPr lang="cs-CZ" b="0" smtClean="0"/>
                        <a:t>jako návod</a:t>
                      </a:r>
                      <a:endParaRPr lang="cs-CZ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452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87624" y="908720"/>
            <a:ext cx="6813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cs-CZ" dirty="0" smtClean="0"/>
              <a:t>Doplň chybějící písmena, předpony a předložky. Zdůvodni pravopis.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87624" y="2519813"/>
            <a:ext cx="7488832" cy="332398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400" dirty="0" err="1" smtClean="0"/>
              <a:t>Vlašto</a:t>
            </a:r>
            <a:r>
              <a:rPr lang="cs-CZ" sz="2400" dirty="0" smtClean="0"/>
              <a:t> – </a:t>
            </a:r>
            <a:r>
              <a:rPr lang="cs-CZ" sz="2400" dirty="0" err="1" smtClean="0"/>
              <a:t>ky</a:t>
            </a:r>
            <a:r>
              <a:rPr lang="cs-CZ" sz="2400" dirty="0" smtClean="0"/>
              <a:t>  - létají se  - </a:t>
            </a:r>
            <a:r>
              <a:rPr lang="cs-CZ" sz="2400" dirty="0" err="1" smtClean="0"/>
              <a:t>kracováním</a:t>
            </a:r>
            <a:r>
              <a:rPr lang="cs-CZ" sz="2400" dirty="0" smtClean="0"/>
              <a:t> dnů. Jiné druhy</a:t>
            </a:r>
          </a:p>
          <a:p>
            <a:r>
              <a:rPr lang="cs-CZ" sz="2400" dirty="0" smtClean="0"/>
              <a:t>ptáků v – užívají prvních příhodných větrů  -  období</a:t>
            </a:r>
          </a:p>
          <a:p>
            <a:r>
              <a:rPr lang="cs-CZ" sz="2400" dirty="0" smtClean="0"/>
              <a:t>v – </a:t>
            </a:r>
            <a:r>
              <a:rPr lang="cs-CZ" sz="2400" dirty="0" err="1" smtClean="0"/>
              <a:t>chřic</a:t>
            </a:r>
            <a:r>
              <a:rPr lang="cs-CZ" sz="2400" dirty="0" smtClean="0"/>
              <a:t>. Jak se během letu </a:t>
            </a:r>
            <a:r>
              <a:rPr lang="cs-CZ" sz="2400" dirty="0" err="1" smtClean="0"/>
              <a:t>or</a:t>
            </a:r>
            <a:r>
              <a:rPr lang="cs-CZ" sz="2400" dirty="0" smtClean="0"/>
              <a:t> – </a:t>
            </a:r>
            <a:r>
              <a:rPr lang="cs-CZ" sz="2400" dirty="0" err="1" smtClean="0"/>
              <a:t>entují</a:t>
            </a:r>
            <a:r>
              <a:rPr lang="cs-CZ" sz="2400" dirty="0" smtClean="0"/>
              <a:t> ?</a:t>
            </a:r>
          </a:p>
          <a:p>
            <a:r>
              <a:rPr lang="cs-CZ" sz="2400" dirty="0" smtClean="0"/>
              <a:t>Ptáci se řídí postavením slunce a </a:t>
            </a:r>
            <a:r>
              <a:rPr lang="cs-CZ" sz="2400" dirty="0" err="1" smtClean="0"/>
              <a:t>hv</a:t>
            </a:r>
            <a:r>
              <a:rPr lang="cs-CZ" sz="2400" dirty="0" smtClean="0"/>
              <a:t> – </a:t>
            </a:r>
            <a:r>
              <a:rPr lang="cs-CZ" sz="2400" dirty="0" err="1" smtClean="0"/>
              <a:t>zd</a:t>
            </a:r>
            <a:r>
              <a:rPr lang="cs-CZ" sz="2400" dirty="0" smtClean="0"/>
              <a:t>, podle nich</a:t>
            </a:r>
          </a:p>
          <a:p>
            <a:r>
              <a:rPr lang="cs-CZ" sz="2400" dirty="0"/>
              <a:t>v</a:t>
            </a:r>
            <a:r>
              <a:rPr lang="cs-CZ" sz="2400" dirty="0" smtClean="0"/>
              <a:t> – rovnávají své  - </a:t>
            </a:r>
            <a:r>
              <a:rPr lang="cs-CZ" sz="2400" dirty="0" err="1" smtClean="0"/>
              <a:t>chylky</a:t>
            </a:r>
            <a:r>
              <a:rPr lang="cs-CZ" sz="2400" dirty="0" smtClean="0"/>
              <a:t>.  - znávají také tvary a pachy</a:t>
            </a:r>
          </a:p>
          <a:p>
            <a:r>
              <a:rPr lang="cs-CZ" sz="2400" dirty="0"/>
              <a:t>k</a:t>
            </a:r>
            <a:r>
              <a:rPr lang="cs-CZ" sz="2400" dirty="0" smtClean="0"/>
              <a:t>rajin, kudy již prolétali.</a:t>
            </a:r>
          </a:p>
          <a:p>
            <a:r>
              <a:rPr lang="cs-CZ" sz="2400" dirty="0" smtClean="0"/>
              <a:t>Ovšem i mlad -  ptáci, kteří cestují  - prvé, znají cestu.</a:t>
            </a:r>
          </a:p>
          <a:p>
            <a:r>
              <a:rPr lang="cs-CZ" sz="2400" dirty="0" smtClean="0"/>
              <a:t>Jako b – v sobě měli kompas.</a:t>
            </a:r>
            <a:r>
              <a:rPr lang="cs-CZ" sz="1600" dirty="0" smtClean="0"/>
              <a:t> / z čítanky pro 4. ročník, Nová škola /</a:t>
            </a:r>
            <a:endParaRPr lang="cs-CZ" sz="2400" dirty="0" smtClean="0"/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926885" y="283464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043608" y="1613958"/>
            <a:ext cx="76590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u="sng" dirty="0" smtClean="0"/>
              <a:t>Další možnosti práce</a:t>
            </a:r>
            <a:r>
              <a:rPr lang="cs-CZ" dirty="0" smtClean="0"/>
              <a:t>: Určujte slovní druhy, barevně odlište ohebné slovní druhy.</a:t>
            </a:r>
          </a:p>
          <a:p>
            <a:r>
              <a:rPr lang="cs-CZ" dirty="0" smtClean="0"/>
              <a:t>Diskuse. Hledání podobných textů v literatuře. Libovolný záznam.</a:t>
            </a:r>
          </a:p>
          <a:p>
            <a:r>
              <a:rPr lang="cs-CZ" dirty="0" smtClean="0"/>
              <a:t>Motivace pro vlastní pozorování.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707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908720"/>
            <a:ext cx="74888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2. Doplň slova podle jejich významu a funkce ve větě. Využij nápovědy.</a:t>
            </a:r>
          </a:p>
          <a:p>
            <a:r>
              <a:rPr lang="cs-CZ" b="1" dirty="0" smtClean="0"/>
              <a:t>                                 HLAVNÍ ZÁSADY SPRÁVNÉHO HOUBAŘE </a:t>
            </a:r>
          </a:p>
          <a:p>
            <a:endParaRPr lang="cs-CZ" b="1" dirty="0"/>
          </a:p>
          <a:p>
            <a:pPr marL="457200" indent="-457200">
              <a:buAutoNum type="arabicPeriod"/>
            </a:pPr>
            <a:r>
              <a:rPr lang="cs-CZ" sz="2400" b="1" dirty="0" smtClean="0"/>
              <a:t>- ráme jen ty ………………, které bezpečně známe.</a:t>
            </a:r>
          </a:p>
          <a:p>
            <a:pPr marL="457200" indent="-457200">
              <a:buAutoNum type="arabicPeriod" startAt="2"/>
            </a:pPr>
            <a:r>
              <a:rPr lang="cs-CZ" sz="2400" b="1" dirty="0" smtClean="0"/>
              <a:t>Plodnici   -  půdy opatrně   - kroutíme a ……………..</a:t>
            </a:r>
          </a:p>
          <a:p>
            <a:r>
              <a:rPr lang="cs-CZ" sz="2400" b="1" dirty="0"/>
              <a:t>z</a:t>
            </a:r>
            <a:r>
              <a:rPr lang="cs-CZ" sz="2400" b="1" dirty="0" smtClean="0"/>
              <a:t>ahrneme lesní půdou.</a:t>
            </a:r>
          </a:p>
          <a:p>
            <a:r>
              <a:rPr lang="cs-CZ" sz="2400" b="1" dirty="0" smtClean="0"/>
              <a:t>3. Houby  - </a:t>
            </a:r>
            <a:r>
              <a:rPr lang="cs-CZ" sz="2400" b="1" dirty="0" err="1" smtClean="0"/>
              <a:t>kládáme</a:t>
            </a:r>
            <a:r>
              <a:rPr lang="cs-CZ" sz="2400" b="1" dirty="0" smtClean="0"/>
              <a:t> do ……………… . Nikdy ne sáčku.</a:t>
            </a:r>
          </a:p>
          <a:p>
            <a:r>
              <a:rPr lang="cs-CZ" sz="2400" b="1" dirty="0" smtClean="0"/>
              <a:t>4. Houby  - pracujeme v kuchyni co ……………………… .</a:t>
            </a:r>
          </a:p>
          <a:p>
            <a:r>
              <a:rPr lang="cs-CZ" sz="2400" b="1" dirty="0" smtClean="0"/>
              <a:t>5. Neničíme  …………………… houby rozkopáváním.</a:t>
            </a:r>
          </a:p>
          <a:p>
            <a:r>
              <a:rPr lang="cs-CZ" sz="2400" i="1" dirty="0" smtClean="0"/>
              <a:t>Nápověda: neznámé,</a:t>
            </a:r>
          </a:p>
          <a:p>
            <a:r>
              <a:rPr lang="cs-CZ" sz="2400" i="1" dirty="0"/>
              <a:t> </a:t>
            </a:r>
            <a:r>
              <a:rPr lang="cs-CZ" sz="2400" i="1" dirty="0" smtClean="0"/>
              <a:t>                   plodnice</a:t>
            </a:r>
          </a:p>
          <a:p>
            <a:r>
              <a:rPr lang="cs-CZ" sz="2400" i="1" dirty="0"/>
              <a:t> </a:t>
            </a:r>
            <a:r>
              <a:rPr lang="cs-CZ" sz="2400" i="1" dirty="0" smtClean="0"/>
              <a:t>                   nejdříve</a:t>
            </a:r>
          </a:p>
          <a:p>
            <a:r>
              <a:rPr lang="cs-CZ" sz="2400" i="1" dirty="0"/>
              <a:t> </a:t>
            </a:r>
            <a:r>
              <a:rPr lang="cs-CZ" sz="2400" i="1" dirty="0" smtClean="0"/>
              <a:t>                   košíku                                             </a:t>
            </a:r>
            <a:r>
              <a:rPr lang="cs-CZ" sz="1600" i="1" dirty="0" smtClean="0"/>
              <a:t>www.lidovky.cz</a:t>
            </a:r>
          </a:p>
          <a:p>
            <a:r>
              <a:rPr lang="cs-CZ" sz="2400" i="1" dirty="0"/>
              <a:t> </a:t>
            </a:r>
            <a:r>
              <a:rPr lang="cs-CZ" sz="2400" i="1" dirty="0" smtClean="0"/>
              <a:t>                   podhoubí</a:t>
            </a:r>
          </a:p>
          <a:p>
            <a:r>
              <a:rPr lang="cs-CZ" dirty="0" smtClean="0"/>
              <a:t>         Další možnosti : Nakresli a popiš houbu /schematický nákres/</a:t>
            </a:r>
            <a:endParaRPr lang="cs-CZ" dirty="0"/>
          </a:p>
          <a:p>
            <a:endParaRPr lang="cs-CZ" i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221088"/>
            <a:ext cx="1219200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294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1988840"/>
            <a:ext cx="772167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ASTRONOMICKÝ NÁSTUP PODZIMU</a:t>
            </a:r>
          </a:p>
          <a:p>
            <a:endParaRPr lang="cs-CZ" sz="2400" dirty="0"/>
          </a:p>
          <a:p>
            <a:r>
              <a:rPr lang="cs-CZ" sz="2400" dirty="0" smtClean="0"/>
              <a:t>VLÉTĚSESEVERNÍPOLOKOULEZEMĚODSLUNCEODKLÁNÍ.</a:t>
            </a:r>
          </a:p>
          <a:p>
            <a:r>
              <a:rPr lang="cs-CZ" sz="2400" dirty="0" smtClean="0"/>
              <a:t>DNYSEZKRACUJÍ,NOCISEPRODLUŽUJÍ.</a:t>
            </a:r>
          </a:p>
          <a:p>
            <a:r>
              <a:rPr lang="cs-CZ" sz="2400" dirty="0" smtClean="0"/>
              <a:t>23.ZÁŘÍNASTÁVÁPODZIMNÍROVNODENNOST,NASEVERNÍ</a:t>
            </a:r>
          </a:p>
          <a:p>
            <a:r>
              <a:rPr lang="cs-CZ" sz="2400" dirty="0" smtClean="0"/>
              <a:t>POLOKOULIZAČÍNÁPODZIM.DENINOCJSOUSTEJNĚDLOUHÉ</a:t>
            </a:r>
          </a:p>
          <a:p>
            <a:r>
              <a:rPr lang="cs-CZ" sz="2400" dirty="0" smtClean="0"/>
              <a:t>JAKOOJARNÍROVNODENNOSTI.</a:t>
            </a:r>
            <a:endParaRPr lang="cs-CZ" sz="2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755576" y="764704"/>
            <a:ext cx="68319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Přečti a přepiš správně. Podtrhni přísudek a podmět. Vyhledej přísudek</a:t>
            </a:r>
          </a:p>
          <a:p>
            <a:r>
              <a:rPr lang="cs-CZ" dirty="0"/>
              <a:t>j</a:t>
            </a:r>
            <a:r>
              <a:rPr lang="cs-CZ" dirty="0" smtClean="0"/>
              <a:t>menný. Zjisti, jak se také nazývá tento den. 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129" y="5013176"/>
            <a:ext cx="9525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807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1628800"/>
            <a:ext cx="7353039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PŘÍSLOVÍ A RČENÍ O UČENÍ</a:t>
            </a:r>
          </a:p>
          <a:p>
            <a:r>
              <a:rPr lang="cs-CZ" sz="2400" dirty="0" smtClean="0"/>
              <a:t>Co se v mládí naučíš - …………………………………………………</a:t>
            </a:r>
          </a:p>
          <a:p>
            <a:r>
              <a:rPr lang="cs-CZ" sz="2400" dirty="0" smtClean="0"/>
              <a:t>Žádný učený z nebe  - - - - - - - . </a:t>
            </a:r>
          </a:p>
          <a:p>
            <a:r>
              <a:rPr lang="cs-CZ" sz="2400" dirty="0" smtClean="0"/>
              <a:t>Učení -   - - - - - -.</a:t>
            </a:r>
          </a:p>
          <a:p>
            <a:r>
              <a:rPr lang="cs-CZ" sz="2400" dirty="0" smtClean="0"/>
              <a:t>Učení jako proti proudu plavání: ustaneš na chvíli –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      vrátíš se o   - - - - . </a:t>
            </a:r>
          </a:p>
          <a:p>
            <a:endParaRPr lang="cs-CZ" sz="2400" dirty="0"/>
          </a:p>
          <a:p>
            <a:r>
              <a:rPr lang="cs-CZ" sz="2400" dirty="0" smtClean="0"/>
              <a:t>VTIPY ZE ŠKOLY : </a:t>
            </a:r>
          </a:p>
          <a:p>
            <a:r>
              <a:rPr lang="cs-CZ" sz="2400" dirty="0" smtClean="0"/>
              <a:t>„ Táta m -  za pěkné v – </a:t>
            </a:r>
            <a:r>
              <a:rPr lang="cs-CZ" sz="2400" dirty="0" err="1" smtClean="0"/>
              <a:t>sv</a:t>
            </a:r>
            <a:r>
              <a:rPr lang="cs-CZ" sz="2400" dirty="0" smtClean="0"/>
              <a:t> – </a:t>
            </a:r>
            <a:r>
              <a:rPr lang="cs-CZ" sz="2400" dirty="0" err="1" smtClean="0"/>
              <a:t>dčení</a:t>
            </a:r>
            <a:r>
              <a:rPr lang="cs-CZ" sz="2400" dirty="0" smtClean="0"/>
              <a:t> </a:t>
            </a:r>
            <a:r>
              <a:rPr lang="cs-CZ" sz="2400" dirty="0" err="1" smtClean="0"/>
              <a:t>nasl</a:t>
            </a:r>
            <a:r>
              <a:rPr lang="cs-CZ" sz="2400" dirty="0" smtClean="0"/>
              <a:t> – </a:t>
            </a:r>
            <a:r>
              <a:rPr lang="cs-CZ" sz="2400" dirty="0" err="1" smtClean="0"/>
              <a:t>boval</a:t>
            </a:r>
            <a:r>
              <a:rPr lang="cs-CZ" sz="2400" dirty="0" smtClean="0"/>
              <a:t> hory doly.“</a:t>
            </a:r>
          </a:p>
          <a:p>
            <a:r>
              <a:rPr lang="cs-CZ" sz="2400" dirty="0" smtClean="0"/>
              <a:t>„ A slovo nesplnil, co?“ Jak se to vezme. Koupil m – atlas.„</a:t>
            </a:r>
          </a:p>
          <a:p>
            <a:endParaRPr lang="cs-CZ" sz="2400" i="1" dirty="0"/>
          </a:p>
          <a:p>
            <a:r>
              <a:rPr lang="cs-CZ" sz="2400" i="1" dirty="0" smtClean="0"/>
              <a:t>Říkejte si slušné vtipy tak, aby se někdo zasmál.</a:t>
            </a:r>
          </a:p>
          <a:p>
            <a:r>
              <a:rPr lang="cs-CZ" sz="2400" dirty="0" smtClean="0"/>
              <a:t> </a:t>
            </a:r>
          </a:p>
          <a:p>
            <a:endParaRPr lang="cs-CZ" sz="2400" dirty="0" smtClean="0"/>
          </a:p>
          <a:p>
            <a:endParaRPr lang="cs-CZ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32656"/>
            <a:ext cx="1095375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724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504</Words>
  <Application>Microsoft Office PowerPoint</Application>
  <PresentationFormat>Předvádění na obrazovce (4:3)</PresentationFormat>
  <Paragraphs>69</Paragraphs>
  <Slides>6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Pravopisná cvičení 1 Autor: Mgr. Ivana Tesařová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Pravopisná cvičení 1 Autor: Mgr. Ivana Tesařová</dc:title>
  <dc:creator>user01</dc:creator>
  <cp:lastModifiedBy>user01</cp:lastModifiedBy>
  <cp:revision>15</cp:revision>
  <cp:lastPrinted>2012-05-16T11:52:50Z</cp:lastPrinted>
  <dcterms:created xsi:type="dcterms:W3CDTF">2011-08-02T06:30:23Z</dcterms:created>
  <dcterms:modified xsi:type="dcterms:W3CDTF">2012-05-16T11:55:22Z</dcterms:modified>
</cp:coreProperties>
</file>