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82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z="2000" smtClean="0"/>
              <a:t>Kliknutím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cs-CZ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7772400" cy="1470025"/>
          </a:xfrm>
        </p:spPr>
        <p:txBody>
          <a:bodyPr/>
          <a:lstStyle/>
          <a:p>
            <a:r>
              <a:rPr lang="cs-CZ" dirty="0" smtClean="0"/>
              <a:t>MALÁ ROZCVIČKA PO PRÁZDNINÁCH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708920"/>
            <a:ext cx="6400800" cy="1057672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VYPRACOVALA: Mgr.</a:t>
            </a:r>
            <a:r>
              <a:rPr lang="cs-CZ" i="1" dirty="0" smtClean="0">
                <a:solidFill>
                  <a:srgbClr val="002060"/>
                </a:solidFill>
              </a:rPr>
              <a:t> Ivana Tesařová, ZŠ a MŠ Mladoňovice</a:t>
            </a:r>
            <a:endParaRPr lang="cs-CZ" i="1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815" y="5004950"/>
            <a:ext cx="4703337" cy="155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236813" y="4345762"/>
            <a:ext cx="57834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</p:spTree>
    <p:extLst>
      <p:ext uri="{BB962C8B-B14F-4D97-AF65-F5344CB8AC3E}">
        <p14:creationId xmlns:p14="http://schemas.microsoft.com/office/powerpoint/2010/main" val="395744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37"/>
    </mc:Choice>
    <mc:Fallback xmlns="">
      <p:transition spd="slow" advTm="1733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870287"/>
              </p:ext>
            </p:extLst>
          </p:nvPr>
        </p:nvGraphicFramePr>
        <p:xfrm>
          <a:off x="683568" y="404665"/>
          <a:ext cx="7848872" cy="62853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744416"/>
                <a:gridCol w="4104456"/>
              </a:tblGrid>
              <a:tr h="1441151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Obsahuje</a:t>
                      </a:r>
                      <a:r>
                        <a:rPr lang="cs-CZ" sz="1200" baseline="0" dirty="0" smtClean="0"/>
                        <a:t> náměty činností pro seznámení s frazeologií. Děti se učí rozlišovat jednotlivé útvary lidové slovesnosti, zábavným způsobem si rozšiřují  její znalost. Snaží se pochopit vznik a význam přísloví a rčení jako součást našich národních tradic. </a:t>
                      </a:r>
                      <a:endParaRPr lang="cs-CZ" sz="1200" dirty="0"/>
                    </a:p>
                  </a:txBody>
                  <a:tcPr/>
                </a:tc>
              </a:tr>
              <a:tr h="614290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61429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</a:t>
                      </a:r>
                      <a:endParaRPr lang="cs-CZ" dirty="0"/>
                    </a:p>
                  </a:txBody>
                  <a:tcPr/>
                </a:tc>
              </a:tr>
              <a:tr h="1219435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Rozlišuje útvary lidové slovesnosti a tvořivě s nimi pracuje,</a:t>
                      </a:r>
                      <a:r>
                        <a:rPr lang="cs-CZ" sz="1200" baseline="0" dirty="0" smtClean="0"/>
                        <a:t> chápe je a rozšiřuje si jejich znalost. </a:t>
                      </a:r>
                      <a:r>
                        <a:rPr lang="cs-CZ" sz="1200" dirty="0" smtClean="0"/>
                        <a:t>Využívá vtip a fantazii při vlastním ztvárnění. Učí se milovat český jazyk v jeho rozmanitosti. </a:t>
                      </a:r>
                      <a:endParaRPr lang="cs-CZ" sz="1200" dirty="0"/>
                    </a:p>
                  </a:txBody>
                  <a:tcPr/>
                </a:tc>
              </a:tr>
              <a:tr h="776004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a náměty k činnostem</a:t>
                      </a:r>
                      <a:endParaRPr lang="cs-CZ" dirty="0"/>
                    </a:p>
                  </a:txBody>
                  <a:tcPr/>
                </a:tc>
              </a:tr>
              <a:tr h="61429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 ročníku</a:t>
                      </a:r>
                      <a:endParaRPr lang="cs-CZ" dirty="0"/>
                    </a:p>
                  </a:txBody>
                  <a:tcPr/>
                </a:tc>
              </a:tr>
              <a:tr h="997720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/>
                        <a:t>Zpravidla</a:t>
                      </a:r>
                      <a:r>
                        <a:rPr lang="cs-CZ" sz="1200" baseline="0" dirty="0" smtClean="0"/>
                        <a:t> začínáme rozcvičkou – </a:t>
                      </a:r>
                      <a:r>
                        <a:rPr lang="cs-CZ" sz="1200" baseline="0" dirty="0" err="1" smtClean="0"/>
                        <a:t>zamrzlíkem</a:t>
                      </a:r>
                      <a:r>
                        <a:rPr lang="cs-CZ" sz="1200" baseline="0" dirty="0" smtClean="0"/>
                        <a:t>, kdy děti verbálně dokončují přísloví, přirovnání apod. Připomeneme si jejich význam a postupně přidáváme další dle zásady: Méně je více. Výtvarným vyjádřením rozšíříme „slovník“.  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70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15"/>
    </mc:Choice>
    <mc:Fallback xmlns="">
      <p:transition spd="slow" advTm="1311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1630969"/>
            <a:ext cx="7485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Z LIDOVÉ SLOVESNOSTI</a:t>
            </a:r>
            <a:endParaRPr lang="cs-CZ" sz="4000" b="1" dirty="0"/>
          </a:p>
        </p:txBody>
      </p:sp>
      <p:pic>
        <p:nvPicPr>
          <p:cNvPr id="2050" name="Picture 2" descr="http://bestpage.cz/gif/8356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629" y="3385368"/>
            <a:ext cx="10953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60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57"/>
    </mc:Choice>
    <mc:Fallback xmlns="">
      <p:transition spd="slow" advTm="745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5389837" y="2510168"/>
            <a:ext cx="28803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PŘÍSLOVÍ</a:t>
            </a:r>
            <a:endParaRPr lang="cs-CZ" dirty="0"/>
          </a:p>
        </p:txBody>
      </p:sp>
      <p:sp>
        <p:nvSpPr>
          <p:cNvPr id="3" name="Zaoblený obdélník 2"/>
          <p:cNvSpPr/>
          <p:nvPr/>
        </p:nvSpPr>
        <p:spPr>
          <a:xfrm>
            <a:off x="5652120" y="3729818"/>
            <a:ext cx="259228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RČENÍ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13073" y="1052736"/>
            <a:ext cx="285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Krade jako straka.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284005" y="2593537"/>
            <a:ext cx="345960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Všude dobře, doma nejlépe.</a:t>
            </a:r>
          </a:p>
          <a:p>
            <a:r>
              <a:rPr lang="cs-CZ" dirty="0" smtClean="0"/>
              <a:t>Kdo šetří, má za tři.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Pálí ho dobré bydlo.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74346" y="1454504"/>
            <a:ext cx="3078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Je jako z divokých vajec.</a:t>
            </a: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513073" y="4752338"/>
            <a:ext cx="272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Vzal nohy na ramena.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431829" y="5949280"/>
            <a:ext cx="4964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i="1" dirty="0" smtClean="0"/>
              <a:t>Poznáš, co je přísloví a co rčení? </a:t>
            </a:r>
            <a:r>
              <a:rPr lang="cs-CZ" sz="1400" i="1" dirty="0"/>
              <a:t> </a:t>
            </a:r>
            <a:r>
              <a:rPr lang="cs-CZ" sz="1400" i="1" dirty="0" smtClean="0"/>
              <a:t>Přečti si nápovědu.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6513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1"/>
    </mc:Choice>
    <mc:Fallback xmlns="">
      <p:transition spd="slow" advTm="1078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estpage.cz/gif/6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19" y="404664"/>
            <a:ext cx="112395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051720" y="973271"/>
            <a:ext cx="164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u="sng" dirty="0" smtClean="0"/>
              <a:t>Přísloví</a:t>
            </a:r>
            <a:endParaRPr lang="cs-CZ" sz="3200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39740" y="1691516"/>
            <a:ext cx="73239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j</a:t>
            </a:r>
            <a:r>
              <a:rPr lang="cs-CZ" dirty="0" smtClean="0"/>
              <a:t>sou krátké průpovědi, které vyjadřují životní zkušenost lidí.</a:t>
            </a:r>
          </a:p>
          <a:p>
            <a:r>
              <a:rPr lang="cs-CZ" dirty="0" smtClean="0"/>
              <a:t>Vyplývá z nich nějaká moudrost nebo poučení.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6" name="Picture 4" descr="http://bestpage.cz/gif/8357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564904"/>
            <a:ext cx="14287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 rot="870234">
            <a:off x="1309194" y="400506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Rčení</a:t>
            </a:r>
            <a:endParaRPr lang="cs-CZ" u="sng" dirty="0"/>
          </a:p>
        </p:txBody>
      </p:sp>
      <p:sp>
        <p:nvSpPr>
          <p:cNvPr id="8" name="TextovéPole 7"/>
          <p:cNvSpPr txBox="1"/>
          <p:nvPr/>
        </p:nvSpPr>
        <p:spPr>
          <a:xfrm>
            <a:off x="2411760" y="4470323"/>
            <a:ext cx="53302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Je  ustálené slovní spojení, které na rozdíl </a:t>
            </a:r>
          </a:p>
          <a:p>
            <a:r>
              <a:rPr lang="cs-CZ" dirty="0"/>
              <a:t>o</a:t>
            </a:r>
            <a:r>
              <a:rPr lang="cs-CZ" dirty="0" smtClean="0"/>
              <a:t>d přísloví nevyjadřuje nějaké poučení, jen </a:t>
            </a:r>
          </a:p>
          <a:p>
            <a:r>
              <a:rPr lang="cs-CZ" dirty="0"/>
              <a:t>z</a:t>
            </a:r>
            <a:r>
              <a:rPr lang="cs-CZ" dirty="0" smtClean="0"/>
              <a:t>pestřuje naše vyjadřování.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62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48"/>
    </mc:Choice>
    <mc:Fallback xmlns="">
      <p:transition spd="slow" advTm="1144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986925"/>
            <a:ext cx="57022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i="1" dirty="0" smtClean="0"/>
              <a:t>SOUTĚŽ: Hra na </a:t>
            </a:r>
            <a:r>
              <a:rPr lang="cs-CZ" sz="3200" i="1" dirty="0" err="1" smtClean="0"/>
              <a:t>zamrzlíka</a:t>
            </a:r>
            <a:endParaRPr lang="cs-CZ" sz="3200" i="1" dirty="0" smtClean="0"/>
          </a:p>
          <a:p>
            <a:endParaRPr lang="cs-CZ" sz="32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02893" y="1879477"/>
            <a:ext cx="62469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Komu není rady, ……………………….</a:t>
            </a:r>
          </a:p>
          <a:p>
            <a:r>
              <a:rPr lang="cs-CZ" sz="2400" dirty="0" smtClean="0"/>
              <a:t>       </a:t>
            </a:r>
          </a:p>
          <a:p>
            <a:r>
              <a:rPr lang="cs-CZ" sz="2400" dirty="0" smtClean="0"/>
              <a:t>       Kdo jinému jámu kopá, ……………</a:t>
            </a:r>
          </a:p>
          <a:p>
            <a:endParaRPr lang="cs-CZ" sz="2400" dirty="0"/>
          </a:p>
          <a:p>
            <a:r>
              <a:rPr lang="cs-CZ" sz="2400" dirty="0" smtClean="0"/>
              <a:t>Co na srdci, ………………………………..</a:t>
            </a:r>
          </a:p>
          <a:p>
            <a:endParaRPr lang="cs-CZ" sz="2400" dirty="0"/>
          </a:p>
          <a:p>
            <a:r>
              <a:rPr lang="cs-CZ" sz="2400" dirty="0" smtClean="0"/>
              <a:t>        Komu se nelení, ……………………..</a:t>
            </a:r>
          </a:p>
          <a:p>
            <a:endParaRPr lang="cs-CZ" sz="2400" dirty="0"/>
          </a:p>
          <a:p>
            <a:r>
              <a:rPr lang="cs-CZ" sz="2400" dirty="0" smtClean="0"/>
              <a:t>Nové koště …………………….</a:t>
            </a:r>
          </a:p>
          <a:p>
            <a:endParaRPr lang="cs-CZ" sz="2400" dirty="0"/>
          </a:p>
          <a:p>
            <a:r>
              <a:rPr lang="cs-CZ" sz="2400" dirty="0" smtClean="0"/>
              <a:t>   </a:t>
            </a:r>
            <a:r>
              <a:rPr lang="cs-CZ" sz="2400" i="1" dirty="0" smtClean="0"/>
              <a:t>    A dál už sami.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63918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48"/>
    </mc:Choice>
    <mc:Fallback xmlns="">
      <p:transition spd="slow" advTm="1334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19672" y="1412776"/>
            <a:ext cx="6215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Jaká přísloví , rčení či přirovnání mohou vyjadřovat </a:t>
            </a:r>
          </a:p>
          <a:p>
            <a:r>
              <a:rPr lang="cs-CZ" dirty="0"/>
              <a:t>t</a:t>
            </a:r>
            <a:r>
              <a:rPr lang="cs-CZ" dirty="0" smtClean="0"/>
              <a:t>yto obrázky. </a:t>
            </a:r>
            <a:r>
              <a:rPr lang="cs-CZ" i="1" dirty="0" smtClean="0"/>
              <a:t>Neboj se zapojit vtip a fantazii.</a:t>
            </a:r>
            <a:endParaRPr lang="cs-CZ" dirty="0"/>
          </a:p>
        </p:txBody>
      </p:sp>
      <p:pic>
        <p:nvPicPr>
          <p:cNvPr id="4098" name="Picture 2" descr="http://bestpage.cz/gif/6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24944"/>
            <a:ext cx="762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bestpage.cz/gif/7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726" y="2591568"/>
            <a:ext cx="104775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bestpage.cz/gif/8356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692" y="2377256"/>
            <a:ext cx="10953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 rot="21164376">
            <a:off x="1359889" y="4470517"/>
            <a:ext cx="5577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Nakresli svůj vlastní obrázek . VYHRÁVÁ TEN, </a:t>
            </a:r>
          </a:p>
          <a:p>
            <a:r>
              <a:rPr lang="cs-CZ" dirty="0" smtClean="0"/>
              <a:t>KDO SE NEJLÉPE VYJÁDŘÍ. 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40128" y="3734569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HÁDANKA: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84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41"/>
    </mc:Choice>
    <mc:Fallback xmlns="">
      <p:transition spd="slow" advTm="1064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TC010205351[[fn=Karnevalový motiv]]</Template>
  <TotalTime>112</TotalTime>
  <Words>325</Words>
  <Application>Microsoft Office PowerPoint</Application>
  <PresentationFormat>Předvádění na obrazovce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Carnival</vt:lpstr>
      <vt:lpstr>MALÁ ROZCVIČKA PO PRÁZDNINÁCH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MALÍ ROZCVIČKA PO PRÁZDNINÁCH</dc:title>
  <dc:creator>user01</dc:creator>
  <cp:lastModifiedBy>user01</cp:lastModifiedBy>
  <cp:revision>16</cp:revision>
  <cp:lastPrinted>2012-05-16T11:21:43Z</cp:lastPrinted>
  <dcterms:created xsi:type="dcterms:W3CDTF">2011-07-20T06:57:32Z</dcterms:created>
  <dcterms:modified xsi:type="dcterms:W3CDTF">2012-05-16T11:22:27Z</dcterms:modified>
</cp:coreProperties>
</file>