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7102475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822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722376" y="2688336"/>
            <a:ext cx="7772400" cy="3108960"/>
          </a:xfrm>
        </p:spPr>
        <p:txBody>
          <a:bodyPr anchor="t" anchorCtr="0">
            <a:noAutofit/>
          </a:bodyPr>
          <a:lstStyle>
            <a:lvl1pPr algn="ctr">
              <a:defRPr lang="en-US" sz="6200" b="1" cap="none" spc="0" dirty="0" smtClean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722376" y="1133856"/>
            <a:ext cx="7772400" cy="1508760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200" b="0">
                <a:solidFill>
                  <a:schemeClr val="tx2">
                    <a:shade val="55000"/>
                  </a:schemeClr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90563" y="491696"/>
            <a:ext cx="7762875" cy="5874608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77240" y="795996"/>
            <a:ext cx="7589520" cy="3112843"/>
          </a:xfrm>
        </p:spPr>
        <p:txBody>
          <a:bodyPr anchor="b">
            <a:normAutofit/>
          </a:bodyPr>
          <a:lstStyle>
            <a:lvl1pPr algn="ctr">
              <a:buNone/>
              <a:defRPr lang="en-US" sz="6200" b="1" cap="none" spc="0" dirty="0">
                <a:ln w="1905"/>
                <a:gradFill>
                  <a:gsLst>
                    <a:gs pos="0">
                      <a:schemeClr val="tx2">
                        <a:shade val="30000"/>
                        <a:satMod val="255000"/>
                      </a:schemeClr>
                    </a:gs>
                    <a:gs pos="58000">
                      <a:schemeClr val="tx2">
                        <a:tint val="90000"/>
                        <a:satMod val="300000"/>
                      </a:schemeClr>
                    </a:gs>
                    <a:gs pos="100000">
                      <a:schemeClr val="tx2">
                        <a:tint val="80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77240" y="3948552"/>
            <a:ext cx="7589520" cy="1509712"/>
          </a:xfrm>
        </p:spPr>
        <p:txBody>
          <a:bodyPr anchor="t">
            <a:normAutofit/>
          </a:bodyPr>
          <a:lstStyle>
            <a:lvl1pPr indent="0" algn="ctr">
              <a:buNone/>
              <a:defRPr lang="en-US" sz="22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xfrm>
            <a:off x="762000" y="5958840"/>
            <a:ext cx="2133600" cy="365760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xfrm>
            <a:off x="3124200" y="5958840"/>
            <a:ext cx="28956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xfrm>
            <a:off x="6248400" y="5958840"/>
            <a:ext cx="2133600" cy="365760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965960" y="2785402"/>
            <a:ext cx="5760720" cy="914400"/>
          </a:xfrm>
        </p:spPr>
        <p:txBody>
          <a:bodyPr lIns="91440" rIns="91440" anchor="ctr">
            <a:noAutofit/>
          </a:bodyPr>
          <a:lstStyle>
            <a:lvl1pPr algn="ctr">
              <a:defRPr sz="3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1600200" y="547468"/>
            <a:ext cx="3383280" cy="639762"/>
          </a:xfrm>
          <a:prstGeom prst="roundRect">
            <a:avLst>
              <a:gd name="adj" fmla="val 6772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1600200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5128846" y="547468"/>
            <a:ext cx="3383280" cy="639762"/>
          </a:xfrm>
          <a:prstGeom prst="roundRect">
            <a:avLst>
              <a:gd name="adj" fmla="val 5673"/>
            </a:avLst>
          </a:prstGeom>
          <a:solidFill>
            <a:schemeClr val="bg1">
              <a:alpha val="55000"/>
            </a:schemeClr>
          </a:solidFill>
          <a:ln w="12700">
            <a:solidFill>
              <a:schemeClr val="bg1"/>
            </a:solidFill>
          </a:ln>
        </p:spPr>
        <p:txBody>
          <a:bodyPr lIns="91440" tIns="91440" rIns="91440" bIns="91440" anchor="ctr">
            <a:noAutofit/>
          </a:bodyPr>
          <a:lstStyle>
            <a:lvl1pPr marL="0" indent="0" algn="l">
              <a:buNone/>
              <a:defRPr sz="16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5128846" y="1322362"/>
            <a:ext cx="3383280" cy="48006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 rot="16200000">
            <a:off x="-1828801" y="2888565"/>
            <a:ext cx="5486400" cy="914400"/>
          </a:xfrm>
        </p:spPr>
        <p:txBody>
          <a:bodyPr anchor="b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l">
              <a:defRPr sz="28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590800" y="602566"/>
            <a:ext cx="5943600" cy="5486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 rot="16200000">
            <a:off x="-859303" y="2888566"/>
            <a:ext cx="5486400" cy="914400"/>
          </a:xfrm>
        </p:spPr>
        <p:txBody>
          <a:bodyPr lIns="91440" rIns="91440"/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xfrm>
            <a:off x="6553200" y="6214404"/>
            <a:ext cx="2133600" cy="365760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740812" y="794822"/>
            <a:ext cx="3960051" cy="5294376"/>
          </a:xfrm>
          <a:prstGeom prst="roundRect">
            <a:avLst>
              <a:gd name="adj" fmla="val 3541"/>
            </a:avLst>
          </a:prstGeom>
          <a:solidFill>
            <a:srgbClr val="FFFFFF">
              <a:alpha val="40000"/>
            </a:srgb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277728" y="3501743"/>
            <a:ext cx="3200400" cy="11430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>
            <a:lvl1pPr algn="ctr">
              <a:buNone/>
              <a:defRPr sz="2600" b="1">
                <a:solidFill>
                  <a:schemeClr val="tx2"/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527537" y="821202"/>
            <a:ext cx="4550899" cy="5215597"/>
          </a:xfrm>
          <a:prstGeom prst="roundRect">
            <a:avLst>
              <a:gd name="adj" fmla="val 622"/>
            </a:avLst>
          </a:prstGeom>
          <a:solidFill>
            <a:schemeClr val="bg1">
              <a:lumMod val="85000"/>
            </a:schemeClr>
          </a:solidFill>
          <a:ln w="101600">
            <a:solidFill>
              <a:srgbClr val="FFFFFF"/>
            </a:solidFill>
            <a:miter lim="800000"/>
          </a:ln>
          <a:effectLst>
            <a:outerShdw blurRad="65000" dist="25000" dir="5400000" algn="t" rotWithShape="0">
              <a:schemeClr val="bg2">
                <a:shade val="30000"/>
                <a:satMod val="250000"/>
                <a:alpha val="85000"/>
              </a:schemeClr>
            </a:outerShdw>
          </a:effectLst>
          <a:scene3d>
            <a:camera prst="orthographicFront"/>
            <a:lightRig rig="soft" dir="t">
              <a:rot lat="0" lon="0" rev="20100000"/>
            </a:lightRig>
          </a:scene3d>
          <a:sp3d contourW="3810">
            <a:bevelT w="95250" h="25400"/>
            <a:contourClr>
              <a:schemeClr val="bg2">
                <a:shade val="45000"/>
                <a:satMod val="145000"/>
              </a:schemeClr>
            </a:contourClr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 sz="2000" smtClean="0"/>
              <a:t>Kliknutím na ikonu přidáte obrázek.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277728" y="1600200"/>
            <a:ext cx="3200400" cy="1825343"/>
          </a:xfrm>
        </p:spPr>
        <p:txBody>
          <a:bodyPr bIns="0" anchor="b">
            <a:normAutofit/>
          </a:bodyPr>
          <a:lstStyle>
            <a:lvl1pPr marL="0" marR="0" indent="0" algn="ctr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42900" y="228600"/>
            <a:ext cx="8458200" cy="6400800"/>
          </a:xfrm>
          <a:prstGeom prst="roundRect">
            <a:avLst>
              <a:gd name="adj" fmla="val 2238"/>
            </a:avLst>
          </a:prstGeom>
          <a:gradFill rotWithShape="1">
            <a:gsLst>
              <a:gs pos="0">
                <a:schemeClr val="bg1">
                  <a:satMod val="300000"/>
                  <a:alpha val="50000"/>
                </a:schemeClr>
              </a:gs>
              <a:gs pos="35000">
                <a:schemeClr val="bg1">
                  <a:satMod val="300000"/>
                  <a:alpha val="87000"/>
                </a:schemeClr>
              </a:gs>
              <a:gs pos="50000">
                <a:schemeClr val="bg1">
                  <a:satMod val="300000"/>
                  <a:alpha val="92000"/>
                </a:schemeClr>
              </a:gs>
              <a:gs pos="60000">
                <a:schemeClr val="bg1">
                  <a:satMod val="300000"/>
                  <a:alpha val="89000"/>
                </a:schemeClr>
              </a:gs>
              <a:gs pos="100000">
                <a:schemeClr val="bg1">
                  <a:satMod val="300000"/>
                  <a:alpha val="55000"/>
                </a:schemeClr>
              </a:gs>
            </a:gsLst>
            <a:lin ang="5400000" scaled="1"/>
          </a:gradFill>
          <a:ln>
            <a:noFill/>
          </a:ln>
          <a:effectLst>
            <a:outerShdw blurRad="63500" dist="45720" dir="5400000" algn="t" rotWithShape="0">
              <a:schemeClr val="bg2">
                <a:shade val="30000"/>
                <a:satMod val="25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500000"/>
            </a:lightRig>
          </a:scene3d>
          <a:sp3d contourW="6350" prstMaterial="powder">
            <a:bevelT w="50800" h="63500"/>
            <a:contourClr>
              <a:schemeClr val="bg2">
                <a:shade val="90000"/>
                <a:lumMod val="55000"/>
              </a:schemeClr>
            </a:contourClr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20" rIns="4572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14404"/>
            <a:ext cx="2895600" cy="36576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endParaRPr lang="cs-CZ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14404"/>
            <a:ext cx="2133600" cy="36576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000" b="0" smtClean="0">
                <a:solidFill>
                  <a:schemeClr val="tx2">
                    <a:tint val="75000"/>
                    <a:satMod val="15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defPPr>
        <a:defRPr sz="4400">
          <a:solidFill>
            <a:schemeClr val="tx2">
              <a:shade val="80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53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/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457200" indent="-274320" algn="l" eaLnBrk="1" hangingPunct="1">
        <a:buClr>
          <a:schemeClr val="accent1"/>
        </a:buClr>
        <a:buSzPct val="80000"/>
        <a:buFont typeface="Wingdings 2" pitchFamily="18" charset="2"/>
        <a:buChar char="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758952" indent="-228600" algn="l" eaLnBrk="1" hangingPunct="1">
        <a:buClr>
          <a:schemeClr val="accent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1033272" indent="-228600" algn="l" eaLnBrk="1" hangingPunct="1">
        <a:buClr>
          <a:schemeClr val="accent3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298448" indent="-228600" algn="l" eaLnBrk="1" hangingPunct="1">
        <a:buClr>
          <a:schemeClr val="accent4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554480" indent="-228600" algn="l" eaLnBrk="1" hangingPunct="1">
        <a:buClr>
          <a:schemeClr val="accent5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810512" indent="-228600" algn="l" eaLnBrk="1" hangingPunct="1">
        <a:buClr>
          <a:schemeClr val="accent6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207568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340864" indent="-228600" algn="l" eaLnBrk="1" hangingPunct="1">
        <a:buClr>
          <a:schemeClr val="accent2"/>
        </a:buClr>
        <a:buFont typeface="Wingdings 2" pitchFamily="18" charset="2"/>
        <a:buChar char=""/>
        <a:defRPr sz="1600" baseline="0">
          <a:latin typeface="+mn-lt"/>
        </a:defRPr>
      </a:lvl8pPr>
      <a:lvl9pPr marL="2596896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692696"/>
            <a:ext cx="7772400" cy="1470025"/>
          </a:xfrm>
        </p:spPr>
        <p:txBody>
          <a:bodyPr/>
          <a:lstStyle/>
          <a:p>
            <a:r>
              <a:rPr lang="cs-CZ" dirty="0" smtClean="0"/>
              <a:t>MALÁ ROZCVIČKA PO PRÁZDNINÁCH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71600" y="2708920"/>
            <a:ext cx="6400800" cy="1057672"/>
          </a:xfrm>
        </p:spPr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VYPRACOVALA: Mgr.</a:t>
            </a:r>
            <a:r>
              <a:rPr lang="cs-CZ" i="1" dirty="0" smtClean="0">
                <a:solidFill>
                  <a:srgbClr val="002060"/>
                </a:solidFill>
              </a:rPr>
              <a:t> Ivana Tesařová, ZŠ a MŠ Mladoňovice</a:t>
            </a:r>
            <a:endParaRPr lang="cs-CZ" i="1" dirty="0">
              <a:solidFill>
                <a:srgbClr val="00206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815" y="5004950"/>
            <a:ext cx="4703337" cy="1557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bdélník 3"/>
          <p:cNvSpPr/>
          <p:nvPr/>
        </p:nvSpPr>
        <p:spPr>
          <a:xfrm>
            <a:off x="1236813" y="4345762"/>
            <a:ext cx="57834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</p:spTree>
    <p:extLst>
      <p:ext uri="{BB962C8B-B14F-4D97-AF65-F5344CB8AC3E}">
        <p14:creationId xmlns:p14="http://schemas.microsoft.com/office/powerpoint/2010/main" val="3957446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337"/>
    </mc:Choice>
    <mc:Fallback xmlns="">
      <p:transition spd="slow" advTm="17337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870287"/>
              </p:ext>
            </p:extLst>
          </p:nvPr>
        </p:nvGraphicFramePr>
        <p:xfrm>
          <a:off x="683568" y="404665"/>
          <a:ext cx="7848872" cy="6285300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3744416"/>
                <a:gridCol w="4104456"/>
              </a:tblGrid>
              <a:tr h="1441151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Obsahuje</a:t>
                      </a:r>
                      <a:r>
                        <a:rPr lang="cs-CZ" sz="1200" baseline="0" dirty="0" smtClean="0"/>
                        <a:t> náměty činností pro seznámení s frazeologií. Děti se učí rozlišovat jednotlivé útvary lidové slovesnosti, zábavným způsobem si rozšiřují  její znalost. Snaží se pochopit vznik a význam přísloví a rčení jako součást našich národních tradic. </a:t>
                      </a:r>
                      <a:endParaRPr lang="cs-CZ" sz="1200" dirty="0"/>
                    </a:p>
                  </a:txBody>
                  <a:tcPr/>
                </a:tc>
              </a:tr>
              <a:tr h="614290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614290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Český jazyk</a:t>
                      </a:r>
                      <a:endParaRPr lang="cs-CZ" dirty="0"/>
                    </a:p>
                  </a:txBody>
                  <a:tcPr/>
                </a:tc>
              </a:tr>
              <a:tr h="1219435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Rozlišuje útvary lidové slovesnosti a tvořivě s nimi pracuje,</a:t>
                      </a:r>
                      <a:r>
                        <a:rPr lang="cs-CZ" sz="1200" baseline="0" dirty="0" smtClean="0"/>
                        <a:t> chápe je a rozšiřuje si jejich znalost. </a:t>
                      </a:r>
                      <a:r>
                        <a:rPr lang="cs-CZ" sz="1200" dirty="0" smtClean="0"/>
                        <a:t>Využívá vtip a fantazii při vlastním ztvárnění. Učí se milovat český jazyk v jeho rozmanitosti. </a:t>
                      </a:r>
                      <a:endParaRPr lang="cs-CZ" sz="1200" dirty="0"/>
                    </a:p>
                  </a:txBody>
                  <a:tcPr/>
                </a:tc>
              </a:tr>
              <a:tr h="776004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 a náměty k činnostem</a:t>
                      </a:r>
                      <a:endParaRPr lang="cs-CZ" dirty="0"/>
                    </a:p>
                  </a:txBody>
                  <a:tcPr/>
                </a:tc>
              </a:tr>
              <a:tr h="614290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5. ročníku</a:t>
                      </a:r>
                      <a:endParaRPr lang="cs-CZ" dirty="0"/>
                    </a:p>
                  </a:txBody>
                  <a:tcPr/>
                </a:tc>
              </a:tr>
              <a:tr h="997720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dirty="0" smtClean="0"/>
                        <a:t>Zpravidla</a:t>
                      </a:r>
                      <a:r>
                        <a:rPr lang="cs-CZ" sz="1200" baseline="0" dirty="0" smtClean="0"/>
                        <a:t> začínáme rozcvičkou – </a:t>
                      </a:r>
                      <a:r>
                        <a:rPr lang="cs-CZ" sz="1200" baseline="0" dirty="0" err="1" smtClean="0"/>
                        <a:t>zamrzlíkem</a:t>
                      </a:r>
                      <a:r>
                        <a:rPr lang="cs-CZ" sz="1200" baseline="0" dirty="0" smtClean="0"/>
                        <a:t>, kdy děti verbálně dokončují přísloví, přirovnání apod. Připomeneme si jejich význam a postupně přidáváme další dle zásady: Méně je více. Výtvarným vyjádřením rozšíříme „slovník“.  </a:t>
                      </a:r>
                      <a:endParaRPr lang="cs-CZ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070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115"/>
    </mc:Choice>
    <mc:Fallback xmlns="">
      <p:transition spd="slow" advTm="13115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1630969"/>
            <a:ext cx="74858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 smtClean="0"/>
              <a:t>Z LIDOVÉ SLOVESNOSTI</a:t>
            </a:r>
            <a:endParaRPr lang="cs-CZ" sz="4000" b="1" dirty="0"/>
          </a:p>
        </p:txBody>
      </p:sp>
      <p:pic>
        <p:nvPicPr>
          <p:cNvPr id="2050" name="Picture 2" descr="http://bestpage.cz/gif/83560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2629" y="3385368"/>
            <a:ext cx="1095375" cy="109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9605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57"/>
    </mc:Choice>
    <mc:Fallback xmlns="">
      <p:transition spd="slow" advTm="7457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5389837" y="2510168"/>
            <a:ext cx="288032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PŘÍSLOVÍ</a:t>
            </a:r>
            <a:endParaRPr lang="cs-CZ" dirty="0"/>
          </a:p>
        </p:txBody>
      </p:sp>
      <p:sp>
        <p:nvSpPr>
          <p:cNvPr id="3" name="Zaoblený obdélník 2"/>
          <p:cNvSpPr/>
          <p:nvPr/>
        </p:nvSpPr>
        <p:spPr>
          <a:xfrm>
            <a:off x="5652120" y="3729818"/>
            <a:ext cx="259228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RČENÍ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513073" y="1052736"/>
            <a:ext cx="2852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Krade jako straka.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1284005" y="2593537"/>
            <a:ext cx="345960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Všude dobře, doma nejlépe.</a:t>
            </a:r>
          </a:p>
          <a:p>
            <a:r>
              <a:rPr lang="cs-CZ" dirty="0" smtClean="0"/>
              <a:t>Kdo šetří, má za tři.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Pálí ho dobré bydlo.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1474346" y="1454504"/>
            <a:ext cx="30789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Je jako z divokých vajec.</a:t>
            </a:r>
          </a:p>
          <a:p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1513073" y="4752338"/>
            <a:ext cx="272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Vzal nohy na ramena.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431829" y="5949280"/>
            <a:ext cx="49648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1400" i="1" dirty="0" smtClean="0"/>
              <a:t>Poznáš, co je přísloví a co rčení? </a:t>
            </a:r>
            <a:r>
              <a:rPr lang="cs-CZ" sz="1400" i="1" dirty="0"/>
              <a:t> </a:t>
            </a:r>
            <a:r>
              <a:rPr lang="cs-CZ" sz="1400" i="1" dirty="0" smtClean="0"/>
              <a:t>Přečti si nápovědu.</a:t>
            </a:r>
            <a:endParaRPr lang="cs-CZ" sz="1400" i="1" dirty="0"/>
          </a:p>
        </p:txBody>
      </p:sp>
    </p:spTree>
    <p:extLst>
      <p:ext uri="{BB962C8B-B14F-4D97-AF65-F5344CB8AC3E}">
        <p14:creationId xmlns:p14="http://schemas.microsoft.com/office/powerpoint/2010/main" val="6513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781"/>
    </mc:Choice>
    <mc:Fallback xmlns="">
      <p:transition spd="slow" advTm="1078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bestpage.cz/gif/6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219" y="404664"/>
            <a:ext cx="1123950" cy="1028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2051720" y="973271"/>
            <a:ext cx="16451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u="sng" dirty="0" smtClean="0"/>
              <a:t>Přísloví</a:t>
            </a:r>
            <a:endParaRPr lang="cs-CZ" sz="3200" u="sng" dirty="0"/>
          </a:p>
        </p:txBody>
      </p:sp>
      <p:sp>
        <p:nvSpPr>
          <p:cNvPr id="4" name="TextovéPole 3"/>
          <p:cNvSpPr txBox="1"/>
          <p:nvPr/>
        </p:nvSpPr>
        <p:spPr>
          <a:xfrm>
            <a:off x="1039740" y="1691516"/>
            <a:ext cx="73239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j</a:t>
            </a:r>
            <a:r>
              <a:rPr lang="cs-CZ" dirty="0" smtClean="0"/>
              <a:t>sou krátké průpovědi, které vyjadřují životní zkušenost lidí.</a:t>
            </a:r>
          </a:p>
          <a:p>
            <a:r>
              <a:rPr lang="cs-CZ" dirty="0" smtClean="0"/>
              <a:t>Vyplývá z nich nějaká moudrost nebo poučení.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3076" name="Picture 4" descr="http://bestpage.cz/gif/83579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564904"/>
            <a:ext cx="142875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/>
          <p:cNvSpPr txBox="1"/>
          <p:nvPr/>
        </p:nvSpPr>
        <p:spPr>
          <a:xfrm rot="870234">
            <a:off x="1309194" y="4005064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u="sng" dirty="0" smtClean="0"/>
              <a:t>Rčení</a:t>
            </a:r>
            <a:endParaRPr lang="cs-CZ" u="sng" dirty="0"/>
          </a:p>
        </p:txBody>
      </p:sp>
      <p:sp>
        <p:nvSpPr>
          <p:cNvPr id="8" name="TextovéPole 7"/>
          <p:cNvSpPr txBox="1"/>
          <p:nvPr/>
        </p:nvSpPr>
        <p:spPr>
          <a:xfrm>
            <a:off x="2411760" y="4470323"/>
            <a:ext cx="53302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Je  ustálené slovní spojení, které na rozdíl </a:t>
            </a:r>
          </a:p>
          <a:p>
            <a:r>
              <a:rPr lang="cs-CZ" dirty="0"/>
              <a:t>o</a:t>
            </a:r>
            <a:r>
              <a:rPr lang="cs-CZ" dirty="0" smtClean="0"/>
              <a:t>d přísloví nevyjadřuje nějaké poučení, jen </a:t>
            </a:r>
          </a:p>
          <a:p>
            <a:r>
              <a:rPr lang="cs-CZ" dirty="0"/>
              <a:t>z</a:t>
            </a:r>
            <a:r>
              <a:rPr lang="cs-CZ" dirty="0" smtClean="0"/>
              <a:t>pestřuje naše vyjadřování.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562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448"/>
    </mc:Choice>
    <mc:Fallback xmlns="">
      <p:transition spd="slow" advTm="11448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547664" y="986925"/>
            <a:ext cx="570220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i="1" dirty="0" smtClean="0"/>
              <a:t>SOUTĚŽ: Hra na </a:t>
            </a:r>
            <a:r>
              <a:rPr lang="cs-CZ" sz="3200" i="1" dirty="0" err="1" smtClean="0"/>
              <a:t>zamrzlíka</a:t>
            </a:r>
            <a:endParaRPr lang="cs-CZ" sz="3200" i="1" dirty="0" smtClean="0"/>
          </a:p>
          <a:p>
            <a:endParaRPr lang="cs-CZ" sz="3200" b="1" i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1002893" y="1879477"/>
            <a:ext cx="624697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Komu není rady, ……………………….</a:t>
            </a:r>
          </a:p>
          <a:p>
            <a:r>
              <a:rPr lang="cs-CZ" sz="2400" dirty="0" smtClean="0"/>
              <a:t>       </a:t>
            </a:r>
          </a:p>
          <a:p>
            <a:r>
              <a:rPr lang="cs-CZ" sz="2400" dirty="0" smtClean="0"/>
              <a:t>       Kdo jinému jámu kopá, ……………</a:t>
            </a:r>
          </a:p>
          <a:p>
            <a:endParaRPr lang="cs-CZ" sz="2400" dirty="0"/>
          </a:p>
          <a:p>
            <a:r>
              <a:rPr lang="cs-CZ" sz="2400" dirty="0" smtClean="0"/>
              <a:t>Co na srdci, ………………………………..</a:t>
            </a:r>
          </a:p>
          <a:p>
            <a:endParaRPr lang="cs-CZ" sz="2400" dirty="0"/>
          </a:p>
          <a:p>
            <a:r>
              <a:rPr lang="cs-CZ" sz="2400" dirty="0" smtClean="0"/>
              <a:t>        Komu se nelení, ……………………..</a:t>
            </a:r>
          </a:p>
          <a:p>
            <a:endParaRPr lang="cs-CZ" sz="2400" dirty="0"/>
          </a:p>
          <a:p>
            <a:r>
              <a:rPr lang="cs-CZ" sz="2400" dirty="0" smtClean="0"/>
              <a:t>Nové koště …………………….</a:t>
            </a:r>
          </a:p>
          <a:p>
            <a:endParaRPr lang="cs-CZ" sz="2400" dirty="0"/>
          </a:p>
          <a:p>
            <a:r>
              <a:rPr lang="cs-CZ" sz="2400" dirty="0" smtClean="0"/>
              <a:t>   </a:t>
            </a:r>
            <a:r>
              <a:rPr lang="cs-CZ" sz="2400" i="1" dirty="0" smtClean="0"/>
              <a:t>    A dál už sami.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1639183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348"/>
    </mc:Choice>
    <mc:Fallback xmlns="">
      <p:transition spd="slow" advTm="13348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619672" y="1412776"/>
            <a:ext cx="62152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Jaká přísloví , rčení či přirovnání mohou vyjadřovat </a:t>
            </a:r>
          </a:p>
          <a:p>
            <a:r>
              <a:rPr lang="cs-CZ" dirty="0"/>
              <a:t>t</a:t>
            </a:r>
            <a:r>
              <a:rPr lang="cs-CZ" dirty="0" smtClean="0"/>
              <a:t>yto obrázky. </a:t>
            </a:r>
            <a:r>
              <a:rPr lang="cs-CZ" i="1" dirty="0" smtClean="0"/>
              <a:t>Neboj se zapojit vtip a fantazii.</a:t>
            </a:r>
            <a:endParaRPr lang="cs-CZ" dirty="0"/>
          </a:p>
        </p:txBody>
      </p:sp>
      <p:pic>
        <p:nvPicPr>
          <p:cNvPr id="4098" name="Picture 2" descr="http://bestpage.cz/gif/67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924944"/>
            <a:ext cx="7620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bestpage.cz/gif/73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726" y="2591568"/>
            <a:ext cx="1047750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bestpage.cz/gif/83560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692" y="2377256"/>
            <a:ext cx="1095375" cy="109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 rot="21164376">
            <a:off x="1359889" y="4470517"/>
            <a:ext cx="55774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Nakresli svůj vlastní obrázek . VYHRÁVÁ TEN, </a:t>
            </a:r>
          </a:p>
          <a:p>
            <a:r>
              <a:rPr lang="cs-CZ" dirty="0" smtClean="0"/>
              <a:t>KDO SE NEJLÉPE VYJÁDŘÍ.  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1140128" y="3734569"/>
            <a:ext cx="1444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HÁDANKA: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9849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41"/>
    </mc:Choice>
    <mc:Fallback xmlns="">
      <p:transition spd="slow" advTm="1064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nival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Carnival">
      <a:majorFont>
        <a:latin typeface="Bodoni MT"/>
        <a:ea typeface=""/>
        <a:cs typeface=""/>
        <a:font script="Cyrl" typeface="Times New Roman"/>
        <a:font script="Grek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Verdana"/>
        <a:ea typeface=""/>
        <a:cs typeface=""/>
        <a:font script="Jpan" typeface="ＭＳ Ｐゴシック"/>
        <a:font script="Hang" typeface="맑은 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arnival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75000"/>
                <a:satMod val="170000"/>
              </a:schemeClr>
            </a:gs>
            <a:gs pos="37000">
              <a:schemeClr val="phClr">
                <a:tint val="50000"/>
                <a:satMod val="180000"/>
              </a:schemeClr>
            </a:gs>
            <a:gs pos="50000">
              <a:schemeClr val="phClr">
                <a:tint val="46000"/>
                <a:satMod val="180000"/>
              </a:schemeClr>
            </a:gs>
            <a:gs pos="64000">
              <a:schemeClr val="phClr">
                <a:tint val="50000"/>
                <a:satMod val="180000"/>
              </a:schemeClr>
            </a:gs>
            <a:gs pos="100000">
              <a:schemeClr val="phClr">
                <a:tint val="75000"/>
                <a:satMod val="17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35000"/>
                <a:satMod val="190000"/>
              </a:schemeClr>
            </a:gs>
            <a:gs pos="30000">
              <a:schemeClr val="phClr">
                <a:shade val="64000"/>
                <a:satMod val="165000"/>
              </a:schemeClr>
            </a:gs>
            <a:gs pos="46000">
              <a:schemeClr val="phClr">
                <a:shade val="74000"/>
                <a:satMod val="165000"/>
              </a:schemeClr>
            </a:gs>
            <a:gs pos="56000">
              <a:schemeClr val="phClr">
                <a:shade val="74000"/>
                <a:satMod val="165000"/>
              </a:schemeClr>
            </a:gs>
            <a:gs pos="70000">
              <a:schemeClr val="phClr">
                <a:shade val="64000"/>
                <a:satMod val="165000"/>
              </a:schemeClr>
            </a:gs>
            <a:gs pos="100000">
              <a:schemeClr val="phClr">
                <a:shade val="35000"/>
                <a:satMod val="190000"/>
              </a:schemeClr>
            </a:gs>
          </a:gsLst>
          <a:lin ang="5400000" scaled="0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54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000" dir="54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000" dir="540000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contrasting" dir="tr">
              <a:rot lat="0" lon="0" rev="7000000"/>
            </a:lightRig>
          </a:scene3d>
          <a:sp3d prstMaterial="powder">
            <a:bevelT w="110000" h="50000"/>
          </a:sp3d>
        </a:effectStyle>
      </a:effectStyleLst>
      <a:bg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shade val="68000"/>
                <a:satMod val="150000"/>
              </a:schemeClr>
            </a:gs>
            <a:gs pos="40000">
              <a:schemeClr val="phClr">
                <a:tint val="90000"/>
                <a:satMod val="220000"/>
              </a:schemeClr>
            </a:gs>
            <a:gs pos="50000">
              <a:schemeClr val="phClr">
                <a:tint val="86500"/>
                <a:satMod val="255000"/>
              </a:schemeClr>
            </a:gs>
            <a:gs pos="53000">
              <a:schemeClr val="phClr">
                <a:tint val="86500"/>
                <a:satMod val="255000"/>
              </a:schemeClr>
            </a:gs>
            <a:gs pos="62000">
              <a:schemeClr val="phClr">
                <a:tint val="90000"/>
                <a:satMod val="220000"/>
              </a:schemeClr>
            </a:gs>
            <a:gs pos="100000">
              <a:schemeClr val="phClr">
                <a:shade val="68000"/>
                <a:satMod val="15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190000"/>
              </a:schemeClr>
              <a:schemeClr val="phClr">
                <a:shade val="78000"/>
                <a:satMod val="18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TC010205351[[fn=Karnevalový motiv]]</Template>
  <TotalTime>112</TotalTime>
  <Words>325</Words>
  <Application>Microsoft Office PowerPoint</Application>
  <PresentationFormat>Předvádění na obrazovce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Carnival</vt:lpstr>
      <vt:lpstr>MALÁ ROZCVIČKA PO PRÁZDNINÁCH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MALÍ ROZCVIČKA PO PRÁZDNINÁCH</dc:title>
  <dc:creator>user01</dc:creator>
  <cp:lastModifiedBy>user01</cp:lastModifiedBy>
  <cp:revision>16</cp:revision>
  <cp:lastPrinted>2012-05-16T11:21:43Z</cp:lastPrinted>
  <dcterms:created xsi:type="dcterms:W3CDTF">2011-07-20T06:57:32Z</dcterms:created>
  <dcterms:modified xsi:type="dcterms:W3CDTF">2012-05-16T11:22:27Z</dcterms:modified>
</cp:coreProperties>
</file>