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7102475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792" y="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PRVNÍ JEMNICKÁ BITVA O UPEVNĚNÍ KRÁLOVSKÉ MOCI LUCEMBURSKÉ</a:t>
            </a:r>
            <a:br>
              <a:rPr lang="cs-CZ" dirty="0" smtClean="0"/>
            </a:br>
            <a:r>
              <a:rPr lang="cs-CZ" dirty="0" smtClean="0"/>
              <a:t>Autor: Mgr. Ivana Tesařová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123728" y="3933056"/>
            <a:ext cx="48965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Materiál vznikl v rámci projektu Škola pro život</a:t>
            </a:r>
          </a:p>
          <a:p>
            <a:r>
              <a:rPr lang="cs-CZ" dirty="0" err="1"/>
              <a:t>č.proj</a:t>
            </a:r>
            <a:r>
              <a:rPr lang="cs-CZ" dirty="0"/>
              <a:t>. CZ.1.07/1.4.00/21.2165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4579387"/>
            <a:ext cx="4789774" cy="1585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396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3703622"/>
              </p:ext>
            </p:extLst>
          </p:nvPr>
        </p:nvGraphicFramePr>
        <p:xfrm>
          <a:off x="539552" y="620688"/>
          <a:ext cx="7920880" cy="60749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5184576"/>
              </a:tblGrid>
              <a:tr h="812662">
                <a:tc>
                  <a:txBody>
                    <a:bodyPr/>
                    <a:lstStyle/>
                    <a:p>
                      <a:r>
                        <a:rPr lang="cs-CZ" dirty="0" smtClean="0"/>
                        <a:t>Anotace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Využívá</a:t>
                      </a:r>
                      <a:r>
                        <a:rPr lang="cs-CZ" sz="1200" baseline="0" dirty="0" smtClean="0"/>
                        <a:t> regionálního tisku / Jemnických listů / ke komplexní práci s textem z hlediska slohu, morfologie i sémantiky. Žáci se seznámí s ukázkou pojednávající  o Janu Lucemburském, zařadí ji slohově a vyhledávají podstatné informace. Součástí skupinové  práce je reprodukce na základě pozorného čtení a porozumění textu. Připomeneme si slovesa a jejich synonyma. Domácí úkol rozvíjí „sádeckou epizodu“ a obsahuje obrázkovou osnovu pověsti.</a:t>
                      </a:r>
                      <a:endParaRPr lang="cs-CZ" sz="1200" dirty="0"/>
                    </a:p>
                  </a:txBody>
                  <a:tcPr/>
                </a:tc>
              </a:tr>
              <a:tr h="812662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 Tesařová</a:t>
                      </a:r>
                      <a:endParaRPr lang="cs-CZ" dirty="0"/>
                    </a:p>
                  </a:txBody>
                  <a:tcPr/>
                </a:tc>
              </a:tr>
              <a:tr h="812662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Český jazyk</a:t>
                      </a:r>
                      <a:endParaRPr lang="cs-CZ" dirty="0"/>
                    </a:p>
                  </a:txBody>
                  <a:tcPr/>
                </a:tc>
              </a:tr>
              <a:tr h="812662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 výstup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Čte</a:t>
                      </a:r>
                      <a:r>
                        <a:rPr lang="cs-CZ" sz="1200" baseline="0" dirty="0" smtClean="0"/>
                        <a:t> s porozuměním a rozlišuje různé slohové útvary. Vyhledává  a zaznamenává podstatné informace. Porovnává významy slov a určuje slovesa. Reprodukuje obsah sdělení a zapamatuje si z něj podstatná fakta. Sestaví osnovu vyprávění a na jejím základě vytváří krátký mluvený projev.</a:t>
                      </a:r>
                      <a:endParaRPr lang="cs-CZ" sz="1200" dirty="0"/>
                    </a:p>
                  </a:txBody>
                  <a:tcPr/>
                </a:tc>
              </a:tr>
              <a:tr h="812662">
                <a:tc>
                  <a:txBody>
                    <a:bodyPr/>
                    <a:lstStyle/>
                    <a:p>
                      <a:r>
                        <a:rPr lang="cs-CZ" dirty="0" smtClean="0"/>
                        <a:t>Druh učebního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Miniprojekt</a:t>
                      </a:r>
                      <a:endParaRPr lang="cs-CZ" dirty="0"/>
                    </a:p>
                  </a:txBody>
                  <a:tcPr/>
                </a:tc>
              </a:tr>
              <a:tr h="812662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</a:t>
                      </a:r>
                      <a:r>
                        <a:rPr lang="cs-CZ" baseline="0" dirty="0" smtClean="0"/>
                        <a:t> skupina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5. ročníku</a:t>
                      </a:r>
                      <a:endParaRPr lang="cs-CZ" dirty="0"/>
                    </a:p>
                  </a:txBody>
                  <a:tcPr/>
                </a:tc>
              </a:tr>
              <a:tr h="812662">
                <a:tc>
                  <a:txBody>
                    <a:bodyPr/>
                    <a:lstStyle/>
                    <a:p>
                      <a:r>
                        <a:rPr lang="cs-CZ" dirty="0" smtClean="0"/>
                        <a:t>Metodický postup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Je součástí </a:t>
                      </a:r>
                      <a:r>
                        <a:rPr lang="cs-CZ" dirty="0" err="1" smtClean="0"/>
                        <a:t>miniprojektu</a:t>
                      </a:r>
                      <a:r>
                        <a:rPr lang="cs-CZ" dirty="0" smtClean="0"/>
                        <a:t> jako návod pro žáky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68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683568" y="7647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120" y="339770"/>
            <a:ext cx="809625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bdélník 3"/>
          <p:cNvSpPr/>
          <p:nvPr/>
        </p:nvSpPr>
        <p:spPr>
          <a:xfrm>
            <a:off x="1907704" y="6309320"/>
            <a:ext cx="67485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www.panovnici.cz/</a:t>
            </a:r>
            <a:r>
              <a:rPr lang="cs-CZ" dirty="0" err="1"/>
              <a:t>jan-lucem</a:t>
            </a:r>
            <a:r>
              <a:rPr lang="cs-CZ" dirty="0"/>
              <a:t>…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475656" y="1134036"/>
            <a:ext cx="6833794" cy="258532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dirty="0" smtClean="0"/>
              <a:t>   Pokaždé něco začíná a něco končí. Právě tento rok se bude konat </a:t>
            </a:r>
          </a:p>
          <a:p>
            <a:r>
              <a:rPr lang="cs-CZ" dirty="0"/>
              <a:t>p</a:t>
            </a:r>
            <a:r>
              <a:rPr lang="cs-CZ" dirty="0" smtClean="0"/>
              <a:t>oprvé jemnická bitva. </a:t>
            </a:r>
          </a:p>
          <a:p>
            <a:r>
              <a:rPr lang="cs-CZ" dirty="0"/>
              <a:t> </a:t>
            </a:r>
            <a:r>
              <a:rPr lang="cs-CZ" dirty="0" smtClean="0"/>
              <a:t>  Velkolepé klání pojednává o vzpouře sádeckých sedláků a jejich pána </a:t>
            </a:r>
          </a:p>
          <a:p>
            <a:r>
              <a:rPr lang="cs-CZ" dirty="0" smtClean="0"/>
              <a:t>Proti královské moci Jana Lucemburského. Částečně je tato bitva  </a:t>
            </a:r>
          </a:p>
          <a:p>
            <a:r>
              <a:rPr lang="cs-CZ" dirty="0"/>
              <a:t>i</a:t>
            </a:r>
            <a:r>
              <a:rPr lang="cs-CZ" dirty="0" smtClean="0"/>
              <a:t>nspirována místní pověstí, která se traduje po mnoho pokolení.</a:t>
            </a:r>
          </a:p>
          <a:p>
            <a:r>
              <a:rPr lang="cs-CZ" dirty="0"/>
              <a:t> </a:t>
            </a:r>
            <a:r>
              <a:rPr lang="cs-CZ" dirty="0" smtClean="0"/>
              <a:t>  Bitva se koná v sobotu 6. 8.  L . P.  2011 na polním letišti mezi obcemi </a:t>
            </a:r>
          </a:p>
          <a:p>
            <a:r>
              <a:rPr lang="cs-CZ" dirty="0" smtClean="0"/>
              <a:t>Pálovice a Menhartice, asi jeden kilometr jižně od města Jemnice.</a:t>
            </a:r>
          </a:p>
          <a:p>
            <a:pPr algn="ctr"/>
            <a:r>
              <a:rPr lang="cs-CZ" dirty="0" smtClean="0"/>
              <a:t>                                                          </a:t>
            </a:r>
            <a:r>
              <a:rPr lang="cs-CZ" sz="1000" dirty="0" smtClean="0"/>
              <a:t>/ Jemnické listy, červenec, srpen 2011 /</a:t>
            </a:r>
            <a:endParaRPr lang="cs-CZ" dirty="0" smtClean="0"/>
          </a:p>
          <a:p>
            <a:r>
              <a:rPr lang="cs-CZ" dirty="0" smtClean="0"/>
              <a:t>  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868299" y="4293096"/>
            <a:ext cx="1004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i="1" dirty="0" smtClean="0"/>
              <a:t>ÚKOLY :  </a:t>
            </a:r>
            <a:endParaRPr lang="cs-CZ" i="1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2339752" y="4477762"/>
            <a:ext cx="676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Je to 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417309" y="4662428"/>
            <a:ext cx="516583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OZNÁMENÍ,  </a:t>
            </a:r>
          </a:p>
          <a:p>
            <a:r>
              <a:rPr lang="cs-CZ" sz="2800" b="1" dirty="0" smtClean="0"/>
              <a:t>           ZPRÁVA, </a:t>
            </a:r>
          </a:p>
          <a:p>
            <a:r>
              <a:rPr lang="cs-CZ" b="1" dirty="0" smtClean="0"/>
              <a:t>                             nebo  </a:t>
            </a:r>
            <a:r>
              <a:rPr lang="cs-CZ" sz="2800" b="1" dirty="0" smtClean="0"/>
              <a:t>VYPRAVOVÁNÍ?     </a:t>
            </a: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357909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201883" y="944604"/>
            <a:ext cx="683565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Označte si v textu slova, která ti připadají nesrozumitelná. Pokuste si je </a:t>
            </a:r>
          </a:p>
          <a:p>
            <a:r>
              <a:rPr lang="cs-CZ" dirty="0"/>
              <a:t>s</a:t>
            </a:r>
            <a:r>
              <a:rPr lang="cs-CZ" dirty="0" smtClean="0"/>
              <a:t>polečně vysvětlit.</a:t>
            </a:r>
          </a:p>
          <a:p>
            <a:endParaRPr lang="cs-CZ" dirty="0"/>
          </a:p>
          <a:p>
            <a:pPr algn="ctr"/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7" name="Svislý svitek 6"/>
          <p:cNvSpPr/>
          <p:nvPr/>
        </p:nvSpPr>
        <p:spPr>
          <a:xfrm>
            <a:off x="3041041" y="1924382"/>
            <a:ext cx="1861352" cy="1143000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SKUPINOVÁ PRÁCE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1401617" y="4365104"/>
            <a:ext cx="643618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i="1" dirty="0" smtClean="0"/>
              <a:t>Kdo se proti komu vzbouřil ? Proč asi?  Zopakujte si , co víte o Janu </a:t>
            </a:r>
          </a:p>
          <a:p>
            <a:pPr algn="ctr"/>
            <a:r>
              <a:rPr lang="cs-CZ" i="1" dirty="0" smtClean="0"/>
              <a:t>Lucemburském a Elišce Přemyslovně. Vyberte si ve skupině svého </a:t>
            </a:r>
          </a:p>
          <a:p>
            <a:pPr algn="ctr"/>
            <a:r>
              <a:rPr lang="cs-CZ" i="1" dirty="0" smtClean="0"/>
              <a:t>„tiskového mluvčího“, který nás bude 1 minutu informovat. Nejlepší</a:t>
            </a:r>
          </a:p>
          <a:p>
            <a:pPr algn="ctr"/>
            <a:r>
              <a:rPr lang="cs-CZ" i="1" dirty="0"/>
              <a:t>i</a:t>
            </a:r>
            <a:r>
              <a:rPr lang="cs-CZ" i="1" dirty="0" smtClean="0"/>
              <a:t>nformátor získá pro svou skupinu odměnu!</a:t>
            </a:r>
            <a:endParaRPr lang="cs-CZ" i="1" dirty="0"/>
          </a:p>
        </p:txBody>
      </p:sp>
      <p:sp>
        <p:nvSpPr>
          <p:cNvPr id="10" name="TextovéPole 9"/>
          <p:cNvSpPr txBox="1"/>
          <p:nvPr/>
        </p:nvSpPr>
        <p:spPr>
          <a:xfrm>
            <a:off x="2018858" y="3637206"/>
            <a:ext cx="3905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HRA NA TISKOVÉHO MLUVČÍHO</a:t>
            </a:r>
            <a:endParaRPr lang="cs-CZ" b="1" u="sng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33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140968"/>
            <a:ext cx="1704975" cy="140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2555776" y="155679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  <p:sp>
        <p:nvSpPr>
          <p:cNvPr id="3" name="Obdélníkový popisek 2"/>
          <p:cNvSpPr/>
          <p:nvPr/>
        </p:nvSpPr>
        <p:spPr>
          <a:xfrm>
            <a:off x="1043608" y="756965"/>
            <a:ext cx="1296144" cy="756664"/>
          </a:xfrm>
          <a:prstGeom prst="wedgeRectCallou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Samostatná práce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 rot="20646082">
            <a:off x="755576" y="2348880"/>
            <a:ext cx="7234224" cy="64633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none" rtlCol="0">
            <a:spAutoFit/>
          </a:bodyPr>
          <a:lstStyle/>
          <a:p>
            <a:r>
              <a:rPr lang="cs-CZ" i="1" dirty="0" smtClean="0"/>
              <a:t>Ve druhém odstavci vyznač vlnovkou slovesa , nahraď je jinými s podobným </a:t>
            </a:r>
          </a:p>
          <a:p>
            <a:r>
              <a:rPr lang="cs-CZ" i="1" dirty="0" smtClean="0"/>
              <a:t>významem  /synonymy/ .  Krasopisně přepiš. </a:t>
            </a:r>
            <a:endParaRPr lang="cs-CZ" i="1" dirty="0"/>
          </a:p>
        </p:txBody>
      </p:sp>
      <p:sp>
        <p:nvSpPr>
          <p:cNvPr id="5" name="Šipka nahoru 4"/>
          <p:cNvSpPr/>
          <p:nvPr/>
        </p:nvSpPr>
        <p:spPr>
          <a:xfrm>
            <a:off x="2181155" y="4231064"/>
            <a:ext cx="2191533" cy="978408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SYNONYMUM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2432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pisek se šipkou dolů 2"/>
          <p:cNvSpPr/>
          <p:nvPr/>
        </p:nvSpPr>
        <p:spPr>
          <a:xfrm>
            <a:off x="3347864" y="908720"/>
            <a:ext cx="2201982" cy="1736367"/>
          </a:xfrm>
          <a:prstGeom prst="downArrowCallout">
            <a:avLst>
              <a:gd name="adj1" fmla="val 25000"/>
              <a:gd name="adj2" fmla="val 25000"/>
              <a:gd name="adj3" fmla="val 0"/>
              <a:gd name="adj4" fmla="val 7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Je čas na domácí úkol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755576" y="3408218"/>
            <a:ext cx="7974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dirty="0" smtClean="0"/>
              <a:t>Přečti si ještě jednou, cos napsal </a:t>
            </a:r>
            <a:r>
              <a:rPr lang="cs-CZ" u="sng" dirty="0" smtClean="0"/>
              <a:t>a pokus se zjistit</a:t>
            </a:r>
            <a:r>
              <a:rPr lang="cs-CZ" dirty="0" smtClean="0"/>
              <a:t>, o čem přesně pojednává</a:t>
            </a:r>
          </a:p>
          <a:p>
            <a:pPr algn="ctr"/>
            <a:r>
              <a:rPr lang="cs-CZ" dirty="0"/>
              <a:t>p</a:t>
            </a:r>
            <a:r>
              <a:rPr lang="cs-CZ" dirty="0" smtClean="0"/>
              <a:t>ověst zmiňovaná v ukázce. </a:t>
            </a:r>
            <a:r>
              <a:rPr lang="cs-CZ" u="sng" dirty="0" smtClean="0"/>
              <a:t>Nakresli si k ní obrázkové vyprávění  </a:t>
            </a:r>
            <a:r>
              <a:rPr lang="cs-CZ" dirty="0" smtClean="0"/>
              <a:t>pro své spolužáky. </a:t>
            </a:r>
            <a:endParaRPr lang="cs-CZ" dirty="0"/>
          </a:p>
        </p:txBody>
      </p:sp>
      <p:sp>
        <p:nvSpPr>
          <p:cNvPr id="5" name="Veselý obličej 4"/>
          <p:cNvSpPr/>
          <p:nvPr/>
        </p:nvSpPr>
        <p:spPr>
          <a:xfrm>
            <a:off x="3801100" y="5373216"/>
            <a:ext cx="914400" cy="914400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2267744" y="4581128"/>
            <a:ext cx="45039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smtClean="0"/>
              <a:t>HODNĚ ŠTĚSTÍ  </a:t>
            </a:r>
            <a:r>
              <a:rPr lang="cs-CZ" sz="2800" dirty="0" smtClean="0"/>
              <a:t>PŘI  HLEDÁNÍ!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267800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405</Words>
  <Application>Microsoft Office PowerPoint</Application>
  <PresentationFormat>Předvádění na obrazovce (4:3)</PresentationFormat>
  <Paragraphs>51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sady Office</vt:lpstr>
      <vt:lpstr>PRVNÍ JEMNICKÁ BITVA O UPEVNĚNÍ KRÁLOVSKÉ MOCI LUCEMBURSKÉ Autor: Mgr. Ivana Tesařová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PRVNÍ JEMNICKÁ BITVA O UPEVNĚNÍ KRÁLOVSKÉ MOCI LUCEMBURSKÉ </dc:title>
  <dc:creator>user01</dc:creator>
  <cp:lastModifiedBy>user01</cp:lastModifiedBy>
  <cp:revision>16</cp:revision>
  <cp:lastPrinted>2012-05-16T12:11:44Z</cp:lastPrinted>
  <dcterms:created xsi:type="dcterms:W3CDTF">2011-07-21T05:46:19Z</dcterms:created>
  <dcterms:modified xsi:type="dcterms:W3CDTF">2012-05-16T12:13:24Z</dcterms:modified>
</cp:coreProperties>
</file>