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Vyjmenovaná slova po v a slova s předponou vy-, </a:t>
            </a:r>
            <a:r>
              <a:rPr lang="cs-CZ" dirty="0" err="1" smtClean="0"/>
              <a:t>vý</a:t>
            </a: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59682" y="37705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416863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940152" y="5910700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25. 11. 2011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139242"/>
              </p:ext>
            </p:extLst>
          </p:nvPr>
        </p:nvGraphicFramePr>
        <p:xfrm>
          <a:off x="971600" y="692697"/>
          <a:ext cx="7344816" cy="592069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672408"/>
                <a:gridCol w="3672408"/>
              </a:tblGrid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Pracovní listy pro skupinovou i individuální činnost. </a:t>
                      </a:r>
                    </a:p>
                    <a:p>
                      <a:r>
                        <a:rPr lang="cs-CZ" sz="1200" dirty="0" smtClean="0"/>
                        <a:t>Obsahují cvičení na doplňování</a:t>
                      </a:r>
                      <a:r>
                        <a:rPr lang="cs-CZ" sz="1200" baseline="0" dirty="0" smtClean="0"/>
                        <a:t> slov podle významu a korektury. Věnují se slovům s předponou vy-, </a:t>
                      </a:r>
                      <a:r>
                        <a:rPr lang="cs-CZ" sz="1200" baseline="0" dirty="0" err="1" smtClean="0"/>
                        <a:t>vý</a:t>
                      </a:r>
                      <a:r>
                        <a:rPr lang="cs-CZ" sz="1200" baseline="0" dirty="0" smtClean="0"/>
                        <a:t>-  z hlediska slovních druhů. Na závěr je zařazen </a:t>
                      </a:r>
                      <a:r>
                        <a:rPr lang="cs-CZ" sz="1200" baseline="0" dirty="0" err="1" smtClean="0"/>
                        <a:t>miniprojekt</a:t>
                      </a:r>
                      <a:r>
                        <a:rPr lang="cs-CZ" sz="1200" baseline="0" dirty="0" smtClean="0"/>
                        <a:t> o zvířatech v podobě plakátu.</a:t>
                      </a:r>
                      <a:endParaRPr lang="cs-CZ" sz="1200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 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Porovnává významy slov, zvláště slova stejného nebo podobného významu. Určuje slovní druhy plnovýznamových</a:t>
                      </a:r>
                      <a:r>
                        <a:rPr lang="cs-CZ" sz="1200" baseline="0" dirty="0" smtClean="0"/>
                        <a:t> slov a využívá je v gramaticky správných tvarech. Píše správně i/y po obojetných souhláskách uvnitř slova. </a:t>
                      </a:r>
                      <a:endParaRPr lang="cs-CZ" sz="1200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</a:t>
                      </a:r>
                      <a:r>
                        <a:rPr lang="cs-CZ" baseline="0" dirty="0" smtClean="0"/>
                        <a:t> listy 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Uveden výše. „Kruhový trénink“ je jednoduchá rozcvička.</a:t>
                      </a:r>
                      <a:r>
                        <a:rPr lang="cs-CZ" sz="1200" baseline="0" dirty="0" smtClean="0"/>
                        <a:t> Děti v kruhu říkají vyjmenovaná slova. Kdo neví, musí si sednout. Poslední stojící je vítěz. Štafetu  lze předávat házením míče. Pravidla jsou stejná. 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1196752"/>
            <a:ext cx="748883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/>
              <a:t>Zopakuj si řadu vyjmenovaných slov po v např. aktivitou </a:t>
            </a:r>
          </a:p>
          <a:p>
            <a:r>
              <a:rPr lang="cs-CZ" sz="2000" i="1" dirty="0" smtClean="0"/>
              <a:t>„kruhový trénink“ nebo „kufr“ a  doplň následující cvičení:</a:t>
            </a:r>
          </a:p>
          <a:p>
            <a:endParaRPr lang="cs-CZ" sz="2000" i="1" dirty="0"/>
          </a:p>
          <a:p>
            <a:r>
              <a:rPr lang="cs-CZ" sz="2400" i="1" dirty="0" smtClean="0"/>
              <a:t>…… jste nic neslyšeli ?  Vlci ………………..   na  měsíc. ..............</a:t>
            </a:r>
          </a:p>
          <a:p>
            <a:r>
              <a:rPr lang="cs-CZ" sz="2400" i="1" dirty="0"/>
              <a:t>s</a:t>
            </a:r>
            <a:r>
              <a:rPr lang="cs-CZ" sz="2400" i="1" dirty="0" smtClean="0"/>
              <a:t>e do ohně nebo hudebních nástrojů. Přestaňte ……………….!</a:t>
            </a:r>
          </a:p>
          <a:p>
            <a:r>
              <a:rPr lang="cs-CZ" sz="2400" i="1" dirty="0" smtClean="0"/>
              <a:t>………………… je savec, ale ……………………dlouho pod vodou.</a:t>
            </a:r>
          </a:p>
          <a:p>
            <a:r>
              <a:rPr lang="cs-CZ" sz="2400" i="1" dirty="0" smtClean="0"/>
              <a:t>…………….. žije ve skalách. V takové ………………… si špekáčky </a:t>
            </a:r>
          </a:p>
          <a:p>
            <a:r>
              <a:rPr lang="cs-CZ" sz="2400" i="1" dirty="0"/>
              <a:t>n</a:t>
            </a:r>
            <a:r>
              <a:rPr lang="cs-CZ" sz="2400" i="1" dirty="0" smtClean="0"/>
              <a:t>eopečeme. Je už skoro tak ……………….. </a:t>
            </a:r>
            <a:r>
              <a:rPr lang="cs-CZ" sz="2400" i="1" dirty="0"/>
              <a:t>j</a:t>
            </a:r>
            <a:r>
              <a:rPr lang="cs-CZ" sz="2400" i="1" dirty="0" smtClean="0"/>
              <a:t>ako ty.</a:t>
            </a:r>
          </a:p>
          <a:p>
            <a:r>
              <a:rPr lang="cs-CZ" sz="2400" i="1" dirty="0" smtClean="0"/>
              <a:t>Ve škole se ne………………… a nedělá ………………………. .</a:t>
            </a:r>
          </a:p>
          <a:p>
            <a:endParaRPr lang="cs-CZ" sz="2400" i="1" dirty="0"/>
          </a:p>
          <a:p>
            <a:r>
              <a:rPr lang="cs-CZ" sz="2000" i="1" dirty="0" smtClean="0"/>
              <a:t>Škrtni, co tam nepatří:</a:t>
            </a:r>
          </a:p>
          <a:p>
            <a:r>
              <a:rPr lang="cs-CZ" sz="2000" i="1" dirty="0"/>
              <a:t>v</a:t>
            </a:r>
            <a:r>
              <a:rPr lang="cs-CZ" sz="2000" i="1" dirty="0" smtClean="0"/>
              <a:t> – kat, </a:t>
            </a:r>
            <a:r>
              <a:rPr lang="cs-CZ" sz="2000" i="1" dirty="0" err="1" smtClean="0"/>
              <a:t>pov</a:t>
            </a:r>
            <a:r>
              <a:rPr lang="cs-CZ" sz="2000" i="1" dirty="0" smtClean="0"/>
              <a:t> – k, v –skat, </a:t>
            </a:r>
            <a:r>
              <a:rPr lang="cs-CZ" sz="2000" i="1" dirty="0" err="1" smtClean="0"/>
              <a:t>nev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kej</a:t>
            </a:r>
            <a:r>
              <a:rPr lang="cs-CZ" sz="2000" i="1" dirty="0" smtClean="0"/>
              <a:t>, V – </a:t>
            </a:r>
            <a:r>
              <a:rPr lang="cs-CZ" sz="2000" i="1" dirty="0" err="1" smtClean="0"/>
              <a:t>ktor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zav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skl</a:t>
            </a:r>
            <a:r>
              <a:rPr lang="cs-CZ" sz="2000" i="1" dirty="0" smtClean="0"/>
              <a:t> si, </a:t>
            </a:r>
          </a:p>
          <a:p>
            <a:endParaRPr lang="cs-CZ" sz="2000" i="1" dirty="0"/>
          </a:p>
          <a:p>
            <a:r>
              <a:rPr lang="cs-CZ" sz="2000" i="1" dirty="0"/>
              <a:t>v</a:t>
            </a:r>
            <a:r>
              <a:rPr lang="cs-CZ" sz="2000" i="1" dirty="0" smtClean="0"/>
              <a:t> –</a:t>
            </a:r>
            <a:r>
              <a:rPr lang="cs-CZ" sz="2000" i="1" dirty="0" err="1" smtClean="0"/>
              <a:t>ška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zv</a:t>
            </a:r>
            <a:r>
              <a:rPr lang="cs-CZ" sz="2000" i="1" dirty="0" smtClean="0"/>
              <a:t> – šit, v – na, v –</a:t>
            </a:r>
            <a:r>
              <a:rPr lang="cs-CZ" sz="2000" i="1" dirty="0" err="1" smtClean="0"/>
              <a:t>sočina</a:t>
            </a:r>
            <a:r>
              <a:rPr lang="cs-CZ" sz="2000" i="1" dirty="0" smtClean="0"/>
              <a:t>, v – v – </a:t>
            </a:r>
            <a:r>
              <a:rPr lang="cs-CZ" sz="2000" i="1" dirty="0" err="1" smtClean="0"/>
              <a:t>šenina</a:t>
            </a:r>
            <a:r>
              <a:rPr lang="cs-CZ" sz="2000" i="1" dirty="0" smtClean="0"/>
              <a:t>, v – </a:t>
            </a:r>
            <a:r>
              <a:rPr lang="cs-CZ" sz="2000" i="1" dirty="0" err="1" smtClean="0"/>
              <a:t>soko</a:t>
            </a:r>
            <a:r>
              <a:rPr lang="cs-CZ" sz="2000" i="1" dirty="0" smtClean="0"/>
              <a:t>, </a:t>
            </a:r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2059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51720" y="1844824"/>
            <a:ext cx="5058051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        POZOR NA DVOJICE SLOV:</a:t>
            </a:r>
          </a:p>
          <a:p>
            <a:endParaRPr lang="cs-CZ" sz="2400" dirty="0"/>
          </a:p>
          <a:p>
            <a:r>
              <a:rPr lang="cs-CZ" sz="2400" dirty="0" smtClean="0"/>
              <a:t>Výška /vysoko/        -       vížka /věžička /</a:t>
            </a:r>
          </a:p>
          <a:p>
            <a:endParaRPr lang="cs-CZ" sz="2400" dirty="0"/>
          </a:p>
          <a:p>
            <a:r>
              <a:rPr lang="cs-CZ" sz="2400" dirty="0" smtClean="0"/>
              <a:t>Výt  /skučet/            -       vít /věnečky/</a:t>
            </a:r>
          </a:p>
          <a:p>
            <a:endParaRPr lang="cs-CZ" sz="2400" dirty="0"/>
          </a:p>
          <a:p>
            <a:r>
              <a:rPr lang="cs-CZ" sz="2000" i="1" dirty="0" smtClean="0"/>
              <a:t>Vít, Viktor, ……  pokračuj s kalendářem sám.</a:t>
            </a:r>
          </a:p>
          <a:p>
            <a:r>
              <a:rPr lang="cs-CZ" sz="2000" i="1" dirty="0" smtClean="0"/>
              <a:t>/Piš vlastní jména s i – í po V./</a:t>
            </a:r>
            <a:endParaRPr lang="cs-CZ" sz="2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47793"/>
            <a:ext cx="1000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2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99592" y="764704"/>
            <a:ext cx="6867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/>
              <a:t>SKUPINOVÁ PRÁCE  - SLOVA S PŘEDPONAMI VY-, VÝ-</a:t>
            </a:r>
            <a:endParaRPr lang="cs-CZ" sz="2400" b="1" i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02763"/>
              </p:ext>
            </p:extLst>
          </p:nvPr>
        </p:nvGraphicFramePr>
        <p:xfrm>
          <a:off x="625036" y="1412776"/>
          <a:ext cx="7835397" cy="381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799"/>
                <a:gridCol w="2611799"/>
                <a:gridCol w="2611799"/>
              </a:tblGrid>
              <a:tr h="47132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     podstatná jména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přídavná jména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slovesa</a:t>
                      </a:r>
                      <a:endParaRPr lang="cs-CZ" sz="2000" dirty="0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87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55576" y="5517232"/>
            <a:ext cx="7787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u="sng" dirty="0" smtClean="0"/>
              <a:t>Soutěž</a:t>
            </a:r>
            <a:r>
              <a:rPr lang="cs-CZ" i="1" dirty="0" smtClean="0"/>
              <a:t>: Která skupina doplní svůj sloupec nejdříve? Nebojte se slov s dvěma před –</a:t>
            </a:r>
          </a:p>
          <a:p>
            <a:r>
              <a:rPr lang="cs-CZ" i="1" dirty="0" err="1"/>
              <a:t>p</a:t>
            </a:r>
            <a:r>
              <a:rPr lang="cs-CZ" i="1" dirty="0" err="1" smtClean="0"/>
              <a:t>onami</a:t>
            </a:r>
            <a:r>
              <a:rPr lang="cs-CZ" i="1" dirty="0" smtClean="0"/>
              <a:t>, např. nevyzpytatelný.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782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3" y="620688"/>
            <a:ext cx="765293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Oprav chybný text a přepiš správně:</a:t>
            </a:r>
          </a:p>
          <a:p>
            <a:endParaRPr lang="cs-CZ" sz="2400" dirty="0"/>
          </a:p>
          <a:p>
            <a:r>
              <a:rPr lang="cs-CZ" sz="2400" dirty="0" err="1" smtClean="0"/>
              <a:t>Předškolou</a:t>
            </a:r>
            <a:r>
              <a:rPr lang="cs-CZ" sz="2400" dirty="0" smtClean="0"/>
              <a:t> se výří prach. Nový nábytek </a:t>
            </a:r>
            <a:r>
              <a:rPr lang="cs-CZ" sz="2400" dirty="0" err="1" smtClean="0"/>
              <a:t>jsmesi</a:t>
            </a:r>
            <a:r>
              <a:rPr lang="cs-CZ" sz="2400" dirty="0" smtClean="0"/>
              <a:t> </a:t>
            </a:r>
            <a:r>
              <a:rPr lang="cs-CZ" sz="2400" dirty="0" err="1" smtClean="0"/>
              <a:t>vihlédli</a:t>
            </a:r>
            <a:r>
              <a:rPr lang="cs-CZ" sz="2400" dirty="0" smtClean="0"/>
              <a:t> na 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ýstavišti. Vy jste ještě nebili na </a:t>
            </a:r>
            <a:r>
              <a:rPr lang="cs-CZ" sz="2400" dirty="0" err="1" smtClean="0"/>
              <a:t>Roštejně</a:t>
            </a:r>
            <a:r>
              <a:rPr lang="cs-CZ" sz="2400" dirty="0" smtClean="0"/>
              <a:t>! Lukáš vydra 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ydlí </a:t>
            </a:r>
            <a:r>
              <a:rPr lang="cs-CZ" sz="2400" dirty="0" smtClean="0"/>
              <a:t>ve Slavonicích. Tak </a:t>
            </a:r>
            <a:r>
              <a:rPr lang="cs-CZ" sz="2400" dirty="0" err="1" smtClean="0"/>
              <a:t>bich</a:t>
            </a:r>
            <a:r>
              <a:rPr lang="cs-CZ" sz="2400" dirty="0" smtClean="0"/>
              <a:t> to nevyděl. Naše </a:t>
            </a:r>
            <a:r>
              <a:rPr lang="cs-CZ" sz="2400" dirty="0" err="1" smtClean="0"/>
              <a:t>vítěství</a:t>
            </a:r>
            <a:r>
              <a:rPr lang="cs-CZ" sz="2400" dirty="0" smtClean="0"/>
              <a:t> je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aručené. Víly vijí věnečky s pampelišek. Co žerou </a:t>
            </a:r>
            <a:r>
              <a:rPr lang="cs-CZ" sz="2400" dirty="0" err="1" smtClean="0"/>
              <a:t>hmizo</a:t>
            </a:r>
            <a:r>
              <a:rPr lang="cs-CZ" sz="2400" dirty="0" smtClean="0"/>
              <a:t> –</a:t>
            </a:r>
          </a:p>
          <a:p>
            <a:r>
              <a:rPr lang="cs-CZ" sz="2400" dirty="0" err="1"/>
              <a:t>ž</a:t>
            </a:r>
            <a:r>
              <a:rPr lang="cs-CZ" sz="2400" dirty="0" err="1" smtClean="0"/>
              <a:t>ravci</a:t>
            </a:r>
            <a:r>
              <a:rPr lang="cs-CZ" sz="2400" dirty="0" smtClean="0"/>
              <a:t> a co </a:t>
            </a:r>
            <a:r>
              <a:rPr lang="cs-CZ" sz="2400" dirty="0" err="1" smtClean="0"/>
              <a:t>bíložravci</a:t>
            </a:r>
            <a:r>
              <a:rPr lang="cs-CZ" sz="2400" dirty="0" smtClean="0"/>
              <a:t>? Kolik kopyt </a:t>
            </a:r>
            <a:r>
              <a:rPr lang="cs-CZ" sz="2400" dirty="0" err="1" smtClean="0"/>
              <a:t>ma</a:t>
            </a:r>
            <a:r>
              <a:rPr lang="cs-CZ" sz="2400" dirty="0" smtClean="0"/>
              <a:t> sudokopytník a 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olik </a:t>
            </a:r>
            <a:r>
              <a:rPr lang="cs-CZ" sz="2400" dirty="0" err="1" smtClean="0"/>
              <a:t>lychokopytník</a:t>
            </a:r>
            <a:r>
              <a:rPr lang="cs-CZ" sz="2400" dirty="0" smtClean="0"/>
              <a:t>? Martin má dobrou </a:t>
            </a:r>
            <a:r>
              <a:rPr lang="cs-CZ" sz="2400" dirty="0" err="1" smtClean="0"/>
              <a:t>fizičku</a:t>
            </a:r>
            <a:r>
              <a:rPr lang="cs-CZ" sz="2400" dirty="0" smtClean="0"/>
              <a:t>. Nevykej my.</a:t>
            </a:r>
          </a:p>
          <a:p>
            <a:r>
              <a:rPr lang="cs-CZ" sz="2400" dirty="0" smtClean="0"/>
              <a:t>                                          </a:t>
            </a:r>
            <a:r>
              <a:rPr lang="cs-CZ" sz="3200" b="1" u="sng" dirty="0" smtClean="0">
                <a:solidFill>
                  <a:schemeClr val="accent3">
                    <a:lumMod val="50000"/>
                  </a:schemeClr>
                </a:solidFill>
              </a:rPr>
              <a:t>MINIZOO</a:t>
            </a:r>
          </a:p>
          <a:p>
            <a:r>
              <a:rPr lang="cs-CZ" sz="3200" i="1" dirty="0" smtClean="0">
                <a:solidFill>
                  <a:schemeClr val="accent3">
                    <a:lumMod val="50000"/>
                  </a:schemeClr>
                </a:solidFill>
              </a:rPr>
              <a:t>Vytvořte společně plakát živočichů, kteří </a:t>
            </a:r>
          </a:p>
          <a:p>
            <a:r>
              <a:rPr lang="cs-CZ" sz="3200" i="1" dirty="0">
                <a:solidFill>
                  <a:schemeClr val="accent3">
                    <a:lumMod val="50000"/>
                  </a:schemeClr>
                </a:solidFill>
              </a:rPr>
              <a:t>j</a:t>
            </a:r>
            <a:r>
              <a:rPr lang="cs-CZ" sz="3200" i="1" dirty="0" smtClean="0">
                <a:solidFill>
                  <a:schemeClr val="accent3">
                    <a:lumMod val="50000"/>
                  </a:schemeClr>
                </a:solidFill>
              </a:rPr>
              <a:t>sou ve vyjmenovaných slovech. Nakreslete každému jeho vlastní domeček a do „bubliny“</a:t>
            </a:r>
          </a:p>
          <a:p>
            <a:r>
              <a:rPr lang="cs-CZ" sz="3200" i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3200" i="1" dirty="0" smtClean="0">
                <a:solidFill>
                  <a:schemeClr val="accent3">
                    <a:lumMod val="50000"/>
                  </a:schemeClr>
                </a:solidFill>
              </a:rPr>
              <a:t>apište, o čem si povídají.</a:t>
            </a:r>
          </a:p>
          <a:p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26889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490</Words>
  <Application>Microsoft Office PowerPoint</Application>
  <PresentationFormat>Předvádění na obrazovce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Vyjmenovaná slova po v a slova s předponou vy-, vý-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v a slova s předponou vy-, vý- Autor: Mgr. Ivana Tesařová</dc:title>
  <dc:creator>user01</dc:creator>
  <cp:lastModifiedBy>user01</cp:lastModifiedBy>
  <cp:revision>11</cp:revision>
  <cp:lastPrinted>2012-05-17T12:00:28Z</cp:lastPrinted>
  <dcterms:created xsi:type="dcterms:W3CDTF">2011-08-04T08:33:08Z</dcterms:created>
  <dcterms:modified xsi:type="dcterms:W3CDTF">2012-05-17T12:10:58Z</dcterms:modified>
</cp:coreProperties>
</file>