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Procvičování a úkoly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05608" y="3789040"/>
            <a:ext cx="482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497233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019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645738"/>
              </p:ext>
            </p:extLst>
          </p:nvPr>
        </p:nvGraphicFramePr>
        <p:xfrm>
          <a:off x="755576" y="692695"/>
          <a:ext cx="7632848" cy="5575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4896544"/>
              </a:tblGrid>
              <a:tr h="792088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Obsahuje pracovní listy se cvičeními na procvičování předpon s-, z-, </a:t>
                      </a:r>
                      <a:r>
                        <a:rPr lang="cs-CZ" sz="1200" dirty="0" err="1" smtClean="0"/>
                        <a:t>vz</a:t>
                      </a:r>
                      <a:r>
                        <a:rPr lang="cs-CZ" sz="1200" dirty="0" smtClean="0"/>
                        <a:t>-, bez- </a:t>
                      </a:r>
                      <a:r>
                        <a:rPr lang="cs-CZ" sz="1200" dirty="0" err="1" smtClean="0"/>
                        <a:t>roz</a:t>
                      </a:r>
                      <a:r>
                        <a:rPr lang="cs-CZ" sz="1200" dirty="0" smtClean="0"/>
                        <a:t>-</a:t>
                      </a:r>
                      <a:r>
                        <a:rPr lang="cs-CZ" sz="1200" baseline="0" dirty="0" smtClean="0"/>
                        <a:t> s důrazem na zdvojené hlásky, dále psaní </a:t>
                      </a:r>
                      <a:r>
                        <a:rPr lang="cs-CZ" sz="1200" i="1" baseline="0" dirty="0" smtClean="0"/>
                        <a:t>ě </a:t>
                      </a:r>
                      <a:r>
                        <a:rPr lang="cs-CZ" sz="1200" i="0" baseline="0" dirty="0" smtClean="0"/>
                        <a:t>a</a:t>
                      </a:r>
                      <a:r>
                        <a:rPr lang="cs-CZ" sz="1200" i="1" baseline="0" dirty="0" smtClean="0"/>
                        <a:t> je </a:t>
                      </a:r>
                      <a:r>
                        <a:rPr lang="cs-CZ" sz="1200" i="0" baseline="0" dirty="0" smtClean="0"/>
                        <a:t>ve slovech. Žáci si procvičí stavbu slova,</a:t>
                      </a:r>
                      <a:r>
                        <a:rPr lang="cs-CZ" sz="1200" i="1" baseline="0" dirty="0" smtClean="0"/>
                        <a:t> </a:t>
                      </a:r>
                      <a:r>
                        <a:rPr lang="cs-CZ" sz="1200" i="0" baseline="0" dirty="0" smtClean="0"/>
                        <a:t>psaní předložek </a:t>
                      </a:r>
                      <a:r>
                        <a:rPr lang="cs-CZ" sz="1200" i="1" baseline="0" dirty="0" smtClean="0"/>
                        <a:t>s </a:t>
                      </a:r>
                      <a:r>
                        <a:rPr lang="cs-CZ" sz="1200" i="0" baseline="0" dirty="0" smtClean="0"/>
                        <a:t>a</a:t>
                      </a:r>
                      <a:r>
                        <a:rPr lang="cs-CZ" sz="1200" i="1" baseline="0" dirty="0" smtClean="0"/>
                        <a:t> z </a:t>
                      </a:r>
                      <a:r>
                        <a:rPr lang="cs-CZ" sz="1200" i="0" baseline="0" dirty="0" smtClean="0"/>
                        <a:t>, zopakují podstatná jména a jejich rod.</a:t>
                      </a:r>
                      <a:endParaRPr lang="cs-CZ" sz="1200" i="1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Český jazyk</a:t>
                      </a:r>
                      <a:endParaRPr lang="cs-CZ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Rozlišuje</a:t>
                      </a:r>
                      <a:r>
                        <a:rPr lang="cs-CZ" sz="1200" baseline="0" dirty="0" smtClean="0"/>
                        <a:t> ve slově kořen, část příponovou, předponovou a koncovku, Určuje podstatná jména a jejich rod, porovnává významy slov, užívá správných předpon a předložek a píše je pravopisně správně. Tvoří s nimi věty.</a:t>
                      </a:r>
                      <a:endParaRPr lang="cs-CZ" sz="12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listy</a:t>
                      </a:r>
                      <a:endParaRPr lang="cs-CZ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r>
                        <a:rPr lang="cs-CZ" baseline="0" dirty="0" smtClean="0"/>
                        <a:t>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5. ročníku</a:t>
                      </a:r>
                      <a:endParaRPr lang="cs-CZ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součástí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smtClean="0"/>
                        <a:t>pravopisných cvičení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086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980728"/>
            <a:ext cx="84378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/>
              <a:t>Doplň správnou předponu  s-, z- </a:t>
            </a:r>
            <a:r>
              <a:rPr lang="cs-CZ" sz="2400" i="1" dirty="0" err="1" smtClean="0"/>
              <a:t>vz</a:t>
            </a:r>
            <a:r>
              <a:rPr lang="cs-CZ" sz="2400" i="1" dirty="0" smtClean="0"/>
              <a:t>-, bez-, </a:t>
            </a:r>
            <a:r>
              <a:rPr lang="cs-CZ" sz="2400" i="1" dirty="0" err="1" smtClean="0"/>
              <a:t>roz</a:t>
            </a:r>
            <a:r>
              <a:rPr lang="cs-CZ" sz="2400" i="1" dirty="0" smtClean="0"/>
              <a:t>-</a:t>
            </a:r>
          </a:p>
          <a:p>
            <a:r>
              <a:rPr lang="cs-CZ" sz="2400" i="1" dirty="0" smtClean="0"/>
              <a:t> Pozor na zdvojené hlásky. </a:t>
            </a:r>
          </a:p>
          <a:p>
            <a:endParaRPr lang="cs-CZ" sz="2400" i="1" dirty="0"/>
          </a:p>
          <a:p>
            <a:r>
              <a:rPr lang="cs-CZ" sz="2400" dirty="0" smtClean="0"/>
              <a:t>Draci se ro – </a:t>
            </a:r>
            <a:r>
              <a:rPr lang="cs-CZ" sz="2400" dirty="0" err="1" smtClean="0"/>
              <a:t>lobeně</a:t>
            </a:r>
            <a:r>
              <a:rPr lang="cs-CZ" sz="2400" dirty="0" smtClean="0"/>
              <a:t>  - </a:t>
            </a:r>
            <a:r>
              <a:rPr lang="cs-CZ" sz="2400" dirty="0" err="1" smtClean="0"/>
              <a:t>pínali</a:t>
            </a:r>
            <a:r>
              <a:rPr lang="cs-CZ" sz="2400" dirty="0" smtClean="0"/>
              <a:t>. Byl jsem  - </a:t>
            </a:r>
            <a:r>
              <a:rPr lang="cs-CZ" sz="2400" dirty="0" err="1" smtClean="0"/>
              <a:t>čilený</a:t>
            </a:r>
            <a:r>
              <a:rPr lang="cs-CZ" sz="2400" dirty="0" smtClean="0"/>
              <a:t> a  - lomil </a:t>
            </a:r>
          </a:p>
          <a:p>
            <a:r>
              <a:rPr lang="cs-CZ" sz="2400" dirty="0" smtClean="0"/>
              <a:t>Jsem si přední zub. Takové neštěstí ji úplně  - ničilo.</a:t>
            </a:r>
          </a:p>
          <a:p>
            <a:r>
              <a:rPr lang="cs-CZ" sz="2400" dirty="0" smtClean="0"/>
              <a:t>Letadlo se bezpečně  - jelo a  - létlo. Ptáci  - létli ze stromu</a:t>
            </a:r>
          </a:p>
          <a:p>
            <a:r>
              <a:rPr lang="cs-CZ" sz="2400" dirty="0" smtClean="0"/>
              <a:t>A  - zobali všechno zrní slepicím.  - </a:t>
            </a:r>
            <a:r>
              <a:rPr lang="cs-CZ" sz="2400" dirty="0" err="1" smtClean="0"/>
              <a:t>zubý</a:t>
            </a:r>
            <a:r>
              <a:rPr lang="cs-CZ" sz="2400" dirty="0" smtClean="0"/>
              <a:t>  - </a:t>
            </a:r>
            <a:r>
              <a:rPr lang="cs-CZ" sz="2400" dirty="0" err="1" smtClean="0"/>
              <a:t>domovec</a:t>
            </a:r>
            <a:r>
              <a:rPr lang="cs-CZ" sz="2400" dirty="0" smtClean="0"/>
              <a:t> se – </a:t>
            </a:r>
            <a:r>
              <a:rPr lang="cs-CZ" sz="2400" dirty="0" err="1" smtClean="0"/>
              <a:t>hlí</a:t>
            </a:r>
            <a:r>
              <a:rPr lang="cs-CZ" sz="2400" dirty="0" smtClean="0"/>
              <a:t>-</a:t>
            </a:r>
          </a:p>
          <a:p>
            <a:r>
              <a:rPr lang="cs-CZ" sz="2400" dirty="0" smtClean="0"/>
              <a:t>Žel po kamarádovi.  - </a:t>
            </a:r>
            <a:r>
              <a:rPr lang="cs-CZ" sz="2400" dirty="0" err="1" smtClean="0"/>
              <a:t>pomeň</a:t>
            </a:r>
            <a:r>
              <a:rPr lang="cs-CZ" sz="2400" dirty="0" smtClean="0"/>
              <a:t> si, cos včera snědl. </a:t>
            </a:r>
          </a:p>
          <a:p>
            <a:r>
              <a:rPr lang="cs-CZ" sz="2400" dirty="0" smtClean="0"/>
              <a:t>Starý pařez postupně  - trouchnivěl. Nemysli si , že mě jen tak    </a:t>
            </a:r>
          </a:p>
          <a:p>
            <a:r>
              <a:rPr lang="cs-CZ" sz="2400" dirty="0" smtClean="0"/>
              <a:t>  - ničíš.  - klamaní manželé se brzy  - vedli. </a:t>
            </a:r>
          </a:p>
          <a:p>
            <a:r>
              <a:rPr lang="cs-CZ" sz="2400" dirty="0" smtClean="0"/>
              <a:t> </a:t>
            </a:r>
            <a:endParaRPr lang="cs-CZ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189" y="5042100"/>
            <a:ext cx="10763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33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1052736"/>
            <a:ext cx="7292702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Doplň správná písmena a opiš.</a:t>
            </a:r>
            <a:endParaRPr lang="cs-CZ" sz="2400" dirty="0" smtClean="0"/>
          </a:p>
          <a:p>
            <a:endParaRPr lang="cs-CZ" sz="2400" dirty="0"/>
          </a:p>
          <a:p>
            <a:r>
              <a:rPr lang="cs-CZ" sz="2400" dirty="0" smtClean="0"/>
              <a:t>V restauraci m – přinesli dobrý ob – d. Vše mu ob – </a:t>
            </a:r>
          </a:p>
          <a:p>
            <a:r>
              <a:rPr lang="cs-CZ" sz="2400" dirty="0" err="1"/>
              <a:t>t</a:t>
            </a:r>
            <a:r>
              <a:rPr lang="cs-CZ" sz="2400" dirty="0" err="1" smtClean="0"/>
              <a:t>ovala</a:t>
            </a:r>
            <a:r>
              <a:rPr lang="cs-CZ" sz="2400" dirty="0" smtClean="0"/>
              <a:t> a ten se jí </a:t>
            </a:r>
            <a:r>
              <a:rPr lang="cs-CZ" sz="2400" dirty="0" err="1" smtClean="0"/>
              <a:t>zavd</a:t>
            </a:r>
            <a:r>
              <a:rPr lang="cs-CZ" sz="2400" dirty="0" smtClean="0"/>
              <a:t> – čil ! Budoucí učitelé studují na</a:t>
            </a:r>
          </a:p>
          <a:p>
            <a:r>
              <a:rPr lang="cs-CZ" sz="2400" dirty="0" smtClean="0"/>
              <a:t>V – </a:t>
            </a:r>
            <a:r>
              <a:rPr lang="cs-CZ" sz="2400" dirty="0" err="1" smtClean="0"/>
              <a:t>soké</a:t>
            </a:r>
            <a:r>
              <a:rPr lang="cs-CZ" sz="2400" dirty="0" smtClean="0"/>
              <a:t> škole pedagogické. Nejraději b – ch ob – l </a:t>
            </a:r>
          </a:p>
          <a:p>
            <a:r>
              <a:rPr lang="cs-CZ" sz="2400" dirty="0"/>
              <a:t>c</a:t>
            </a:r>
            <a:r>
              <a:rPr lang="cs-CZ" sz="2400" dirty="0" smtClean="0"/>
              <a:t>elý svět. Stala jsem se ob – </a:t>
            </a:r>
            <a:r>
              <a:rPr lang="cs-CZ" sz="2400" dirty="0" err="1" smtClean="0"/>
              <a:t>tí</a:t>
            </a:r>
            <a:r>
              <a:rPr lang="cs-CZ" sz="2400" dirty="0" smtClean="0"/>
              <a:t> vlastní </a:t>
            </a:r>
            <a:r>
              <a:rPr lang="cs-CZ" sz="2400" dirty="0" err="1" smtClean="0"/>
              <a:t>dův</a:t>
            </a:r>
            <a:r>
              <a:rPr lang="cs-CZ" sz="2400" dirty="0" smtClean="0"/>
              <a:t> – </a:t>
            </a:r>
            <a:r>
              <a:rPr lang="cs-CZ" sz="2400" dirty="0" err="1" smtClean="0"/>
              <a:t>řivosti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Nediv se, že po takovém v – p – </a:t>
            </a:r>
            <a:r>
              <a:rPr lang="cs-CZ" sz="2400" dirty="0" err="1" smtClean="0"/>
              <a:t>tí</a:t>
            </a:r>
            <a:r>
              <a:rPr lang="cs-CZ" sz="2400" dirty="0" smtClean="0"/>
              <a:t> nemáš na nic náladu. </a:t>
            </a:r>
          </a:p>
          <a:p>
            <a:r>
              <a:rPr lang="cs-CZ" sz="2400" dirty="0" smtClean="0"/>
              <a:t>Ob – </a:t>
            </a:r>
            <a:r>
              <a:rPr lang="cs-CZ" sz="2400" dirty="0" err="1" smtClean="0"/>
              <a:t>dnali</a:t>
            </a:r>
            <a:r>
              <a:rPr lang="cs-CZ" sz="2400" dirty="0" smtClean="0"/>
              <a:t> jsme si nový kávovar. V – děl moc dobře, že se </a:t>
            </a:r>
          </a:p>
          <a:p>
            <a:r>
              <a:rPr lang="cs-CZ" sz="2400" dirty="0"/>
              <a:t>t</a:t>
            </a:r>
            <a:r>
              <a:rPr lang="cs-CZ" sz="2400" dirty="0" smtClean="0"/>
              <a:t>o </a:t>
            </a:r>
            <a:r>
              <a:rPr lang="cs-CZ" sz="2400" dirty="0" err="1" smtClean="0"/>
              <a:t>nev</a:t>
            </a:r>
            <a:r>
              <a:rPr lang="cs-CZ" sz="2400" dirty="0" smtClean="0"/>
              <a:t> – platí.  </a:t>
            </a:r>
            <a:r>
              <a:rPr lang="cs-CZ" sz="2400" dirty="0" err="1" smtClean="0"/>
              <a:t>Sp</a:t>
            </a:r>
            <a:r>
              <a:rPr lang="cs-CZ" sz="2400" dirty="0" smtClean="0"/>
              <a:t> – </a:t>
            </a:r>
            <a:r>
              <a:rPr lang="cs-CZ" sz="2400" dirty="0" err="1" smtClean="0"/>
              <a:t>chej</a:t>
            </a:r>
            <a:r>
              <a:rPr lang="cs-CZ" sz="2400" dirty="0" smtClean="0"/>
              <a:t> pomalu. </a:t>
            </a:r>
            <a:r>
              <a:rPr lang="cs-CZ" sz="2400" dirty="0" err="1" smtClean="0"/>
              <a:t>Přisp</a:t>
            </a:r>
            <a:r>
              <a:rPr lang="cs-CZ" sz="2400" dirty="0" smtClean="0"/>
              <a:t> – j svou trochou </a:t>
            </a:r>
          </a:p>
          <a:p>
            <a:r>
              <a:rPr lang="cs-CZ" sz="2400" dirty="0"/>
              <a:t>d</a:t>
            </a:r>
            <a:r>
              <a:rPr lang="cs-CZ" sz="2400" dirty="0" smtClean="0"/>
              <a:t>o ml – na. </a:t>
            </a:r>
          </a:p>
          <a:p>
            <a:endParaRPr lang="cs-CZ" sz="2400" dirty="0"/>
          </a:p>
          <a:p>
            <a:r>
              <a:rPr lang="cs-CZ" i="1" dirty="0" smtClean="0"/>
              <a:t>Podtrhej slova s předponou ob- a v- . </a:t>
            </a:r>
            <a:endParaRPr lang="cs-CZ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941168"/>
            <a:ext cx="66675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729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1196752"/>
            <a:ext cx="7783738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Rozlišuj předpony od předložek. Zopakuj si pravidlo a přepiš.</a:t>
            </a:r>
          </a:p>
          <a:p>
            <a:endParaRPr lang="cs-CZ" dirty="0"/>
          </a:p>
          <a:p>
            <a:r>
              <a:rPr lang="cs-CZ" sz="2400" dirty="0" smtClean="0"/>
              <a:t>Od/díl vojáků přišel od/východu. Zůstal úplně bez/</a:t>
            </a:r>
            <a:r>
              <a:rPr lang="cs-CZ" sz="2400" dirty="0" err="1" smtClean="0"/>
              <a:t>radný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Kovář ohýbal </a:t>
            </a:r>
            <a:r>
              <a:rPr lang="cs-CZ" sz="2400" dirty="0" err="1" smtClean="0"/>
              <a:t>roz</a:t>
            </a:r>
            <a:r>
              <a:rPr lang="cs-CZ" sz="2400" dirty="0" smtClean="0"/>
              <a:t>/žhavené železo. Bez/tebe to </a:t>
            </a:r>
            <a:r>
              <a:rPr lang="cs-CZ" sz="2400" dirty="0" err="1" smtClean="0"/>
              <a:t>nezvládnem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Bydlel v ulici Na Pod/doubí</a:t>
            </a:r>
            <a:r>
              <a:rPr lang="cs-CZ" dirty="0" smtClean="0"/>
              <a:t>. </a:t>
            </a:r>
            <a:r>
              <a:rPr lang="cs-CZ" sz="2400" dirty="0" smtClean="0"/>
              <a:t>Bere ty věci s nad/hledem. </a:t>
            </a:r>
          </a:p>
          <a:p>
            <a:r>
              <a:rPr lang="cs-CZ" sz="2400" dirty="0" smtClean="0"/>
              <a:t>Pod/kanálem vede pod/mořský tunel. Nad/hodil míček a </a:t>
            </a:r>
          </a:p>
          <a:p>
            <a:r>
              <a:rPr lang="cs-CZ" sz="2400" dirty="0" smtClean="0"/>
              <a:t>Od/pálil. Bez/důvodně se </a:t>
            </a:r>
            <a:r>
              <a:rPr lang="cs-CZ" sz="2400" dirty="0" err="1" smtClean="0"/>
              <a:t>roz</a:t>
            </a:r>
            <a:r>
              <a:rPr lang="cs-CZ" sz="2400" dirty="0" smtClean="0"/>
              <a:t>/zlobil. Nad/</a:t>
            </a:r>
            <a:r>
              <a:rPr lang="cs-CZ" sz="2400" dirty="0" err="1" smtClean="0"/>
              <a:t>pisy</a:t>
            </a:r>
            <a:r>
              <a:rPr lang="cs-CZ" sz="2400" dirty="0" smtClean="0"/>
              <a:t> laskavě pod/</a:t>
            </a:r>
          </a:p>
          <a:p>
            <a:r>
              <a:rPr lang="cs-CZ" sz="2400" dirty="0" smtClean="0"/>
              <a:t>Trhni. Po náročném výstupu těžce od/</a:t>
            </a:r>
            <a:r>
              <a:rPr lang="cs-CZ" sz="2400" dirty="0" err="1" smtClean="0"/>
              <a:t>dychovali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Od/Třebelovic se přihnala bouřka. To auto je na od/</a:t>
            </a:r>
            <a:r>
              <a:rPr lang="cs-CZ" sz="2400" dirty="0" err="1" smtClean="0"/>
              <a:t>pis</a:t>
            </a:r>
            <a:r>
              <a:rPr lang="cs-CZ" sz="2400" dirty="0" smtClean="0"/>
              <a:t>.</a:t>
            </a:r>
          </a:p>
          <a:p>
            <a:endParaRPr lang="cs-CZ" sz="2400" dirty="0"/>
          </a:p>
          <a:p>
            <a:r>
              <a:rPr lang="cs-CZ" i="1" dirty="0" smtClean="0"/>
              <a:t>Vysvětlete si společně neznámá slova. Podstatná jména roztřiďte podle rodu.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717" y="691926"/>
            <a:ext cx="46672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15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7584" y="908720"/>
            <a:ext cx="779617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PŘEDLOŽKY s, z, se, ze</a:t>
            </a:r>
          </a:p>
          <a:p>
            <a:endParaRPr lang="cs-CZ" sz="2400" dirty="0"/>
          </a:p>
          <a:p>
            <a:r>
              <a:rPr lang="cs-CZ" i="1" dirty="0" smtClean="0"/>
              <a:t>Doplň správnou předložku a slovní spojení užij ve větách.</a:t>
            </a:r>
          </a:p>
          <a:p>
            <a:endParaRPr lang="cs-CZ" i="1" dirty="0"/>
          </a:p>
          <a:p>
            <a:r>
              <a:rPr lang="cs-CZ" sz="2400" dirty="0" smtClean="0"/>
              <a:t>  -  Jemnice,  -  rodiči,  -  polohrubé mouky,  -  důvtipem,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-  škatulky,  -  pašíka,  -  minulosti,  -  višní,   -  čím,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-  čeho,  -  Šumavy,  -  kamarády,  -  švihadly</a:t>
            </a:r>
          </a:p>
          <a:p>
            <a:endParaRPr lang="cs-CZ" sz="2400" dirty="0"/>
          </a:p>
          <a:p>
            <a:r>
              <a:rPr lang="cs-CZ" i="1" dirty="0" smtClean="0"/>
              <a:t>Uváděj další příklady vět s těmito předložkami. Můžeš je vyhledávat i v časopisech</a:t>
            </a:r>
          </a:p>
          <a:p>
            <a:r>
              <a:rPr lang="cs-CZ" i="1" dirty="0"/>
              <a:t>a</a:t>
            </a:r>
            <a:r>
              <a:rPr lang="cs-CZ" i="1" dirty="0" smtClean="0"/>
              <a:t> podobně. </a:t>
            </a:r>
            <a:endParaRPr lang="cs-CZ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694372"/>
            <a:ext cx="109537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702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527</Words>
  <Application>Microsoft Office PowerPoint</Application>
  <PresentationFormat>Předvádění na obrazovce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Procvičování a úkoly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Pravopisná cvičení 2 Autor: Mgr. Ivana Tesařová</dc:title>
  <dc:creator>user01</dc:creator>
  <cp:lastModifiedBy>user01</cp:lastModifiedBy>
  <cp:revision>12</cp:revision>
  <cp:lastPrinted>2012-05-16T11:59:26Z</cp:lastPrinted>
  <dcterms:created xsi:type="dcterms:W3CDTF">2011-08-02T06:30:08Z</dcterms:created>
  <dcterms:modified xsi:type="dcterms:W3CDTF">2012-05-16T12:00:02Z</dcterms:modified>
</cp:coreProperties>
</file>