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>
        <p:scale>
          <a:sx n="100" d="100"/>
          <a:sy n="100" d="100"/>
        </p:scale>
        <p:origin x="-408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PROČ 28. ZÁŘÍ NECHODÍME DO ŠKOLY – projekt ke státnímu svátku</a:t>
            </a:r>
            <a:br>
              <a:rPr lang="cs-CZ" dirty="0" smtClean="0"/>
            </a:br>
            <a:r>
              <a:rPr lang="cs-CZ" dirty="0" smtClean="0"/>
              <a:t>Autor : Mgr. 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195736" y="3933056"/>
            <a:ext cx="489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7" y="4587982"/>
            <a:ext cx="4392488" cy="14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12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870237"/>
              </p:ext>
            </p:extLst>
          </p:nvPr>
        </p:nvGraphicFramePr>
        <p:xfrm>
          <a:off x="683568" y="476672"/>
          <a:ext cx="7776864" cy="60646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272"/>
                <a:gridCol w="5328592"/>
              </a:tblGrid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Celodenní</a:t>
                      </a:r>
                      <a:r>
                        <a:rPr lang="cs-CZ" sz="1200" baseline="0" dirty="0" smtClean="0"/>
                        <a:t> projekt ke státnímu svátku 28. září, zpracování vlastivědné látky v několika krocích. Součástí je řízený dialog o státním svátku, seznámení se svatováclavskou tematikou na základě četby a práce s textem.</a:t>
                      </a:r>
                    </a:p>
                    <a:p>
                      <a:r>
                        <a:rPr lang="cs-CZ" sz="1200" baseline="0" dirty="0" smtClean="0"/>
                        <a:t>Ve skupinové činnosti se žáci zabývají insigniemi jako např. korouhev, štít a vyhledávaní další informace o Přemyslovcích. Vše dokumentují a připravují pro konferenci. Podle časových možností může být zařazen film. </a:t>
                      </a:r>
                      <a:endParaRPr lang="cs-CZ" sz="1200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Čte s porozuměním</a:t>
                      </a:r>
                      <a:r>
                        <a:rPr lang="cs-CZ" sz="1200" baseline="0" dirty="0" smtClean="0"/>
                        <a:t>, rozlišuje podstatné a okrajové informace, podstatné informace zaznamenává. Reprodukuje obsah sdělení a zapamatuje si z něj podstatná fakta. Vede správně dialog. Vyjadřuje své dojmy z četby, pracuje s informacemi.</a:t>
                      </a:r>
                      <a:endParaRPr lang="cs-CZ" sz="1200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Projekt</a:t>
                      </a:r>
                      <a:endParaRPr lang="cs-CZ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5. ročníku</a:t>
                      </a:r>
                      <a:endParaRPr lang="cs-CZ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součástí projektu jako návod pro děti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16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21841" y="1321974"/>
            <a:ext cx="6981976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PROČ 28. NECHODÍME DO ŠKOLY ???</a:t>
            </a:r>
          </a:p>
          <a:p>
            <a:endParaRPr lang="cs-CZ" sz="2000" dirty="0"/>
          </a:p>
          <a:p>
            <a:r>
              <a:rPr lang="cs-CZ" sz="2000" i="1" dirty="0" smtClean="0"/>
              <a:t>Zamyslete se a napište jednou až dvěma větami, proč je tomu tak.</a:t>
            </a:r>
          </a:p>
          <a:p>
            <a:r>
              <a:rPr lang="cs-CZ" sz="2000" i="1" dirty="0" smtClean="0"/>
              <a:t>Nestyďte se za žádný návrh.</a:t>
            </a:r>
          </a:p>
          <a:p>
            <a:endParaRPr lang="cs-CZ" sz="2000" i="1" dirty="0"/>
          </a:p>
          <a:p>
            <a:endParaRPr lang="cs-CZ" sz="2000" i="1" dirty="0" smtClean="0"/>
          </a:p>
          <a:p>
            <a:endParaRPr lang="cs-CZ" sz="2000" i="1" dirty="0"/>
          </a:p>
          <a:p>
            <a:r>
              <a:rPr lang="cs-CZ" sz="2400" i="1" dirty="0" smtClean="0"/>
              <a:t>  </a:t>
            </a:r>
            <a:endParaRPr lang="cs-CZ" sz="2400" i="1" dirty="0"/>
          </a:p>
        </p:txBody>
      </p:sp>
      <p:sp>
        <p:nvSpPr>
          <p:cNvPr id="4" name="Vodorovný svitek 3"/>
          <p:cNvSpPr/>
          <p:nvPr/>
        </p:nvSpPr>
        <p:spPr>
          <a:xfrm>
            <a:off x="3973843" y="3432946"/>
            <a:ext cx="1841586" cy="1033272"/>
          </a:xfrm>
          <a:prstGeom prst="horizontalScroll">
            <a:avLst/>
          </a:prstGeom>
          <a:solidFill>
            <a:srgbClr val="FFFF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DISKUSE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403648" y="5188550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                                        A nyní přijde překvapení.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14715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64599"/>
            <a:ext cx="2400000" cy="18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45" y="908719"/>
            <a:ext cx="2328247" cy="172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501008"/>
            <a:ext cx="2276899" cy="151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1115616" y="2482004"/>
            <a:ext cx="26784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k</a:t>
            </a:r>
            <a:r>
              <a:rPr lang="cs-CZ" sz="1600" dirty="0" smtClean="0"/>
              <a:t>utnohorsky.denik.cz/</a:t>
            </a:r>
            <a:r>
              <a:rPr lang="cs-CZ" sz="1600" dirty="0" err="1" smtClean="0"/>
              <a:t>z_dom</a:t>
            </a:r>
            <a:r>
              <a:rPr lang="cs-CZ" sz="1600" dirty="0" smtClean="0"/>
              <a:t>..</a:t>
            </a:r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987164" y="2651281"/>
            <a:ext cx="24835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c</a:t>
            </a:r>
            <a:r>
              <a:rPr lang="cs-CZ" sz="1600" dirty="0" smtClean="0"/>
              <a:t>eskokrumlovsky.denik.cz/k</a:t>
            </a:r>
            <a:endParaRPr lang="cs-CZ" sz="1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717083" y="5013008"/>
            <a:ext cx="1358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www.tyden.cz</a:t>
            </a:r>
            <a:endParaRPr lang="cs-CZ" sz="1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619672" y="5702016"/>
            <a:ext cx="6203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28. </a:t>
            </a:r>
            <a:r>
              <a:rPr lang="cs-CZ" sz="2400" b="1" dirty="0"/>
              <a:t>z</a:t>
            </a:r>
            <a:r>
              <a:rPr lang="cs-CZ" sz="2400" b="1" dirty="0" smtClean="0"/>
              <a:t>áří – Státní svátek    DEN ČESKÉ STÁTNOSTI 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22799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259632" y="980728"/>
            <a:ext cx="672517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 smtClean="0"/>
              <a:t>Na obrázcích je kníže Václav v různých situacích. Pojďme si</a:t>
            </a:r>
          </a:p>
          <a:p>
            <a:r>
              <a:rPr lang="cs-CZ" sz="2000" i="1" dirty="0"/>
              <a:t>s</a:t>
            </a:r>
            <a:r>
              <a:rPr lang="cs-CZ" sz="2000" i="1" dirty="0" smtClean="0"/>
              <a:t>i chvíli o nich a jeho životě povídat a přečtěme o tom v čítance </a:t>
            </a:r>
          </a:p>
          <a:p>
            <a:r>
              <a:rPr lang="cs-CZ" sz="2000" i="1" dirty="0"/>
              <a:t>p</a:t>
            </a:r>
            <a:r>
              <a:rPr lang="cs-CZ" sz="2000" i="1" dirty="0" smtClean="0"/>
              <a:t>ro 4. ročník strana 106.</a:t>
            </a:r>
          </a:p>
          <a:p>
            <a:endParaRPr lang="cs-CZ" sz="2000" i="1" dirty="0"/>
          </a:p>
          <a:p>
            <a:r>
              <a:rPr lang="cs-CZ" sz="2000" i="1" dirty="0" smtClean="0"/>
              <a:t>Na základě četby se nám jistě podaří doplnit následující text:</a:t>
            </a:r>
          </a:p>
          <a:p>
            <a:endParaRPr lang="cs-CZ" sz="2000" i="1" dirty="0"/>
          </a:p>
          <a:p>
            <a:endParaRPr lang="cs-CZ" sz="2000" b="1" dirty="0" smtClean="0"/>
          </a:p>
          <a:p>
            <a:endParaRPr lang="cs-CZ" sz="2000" i="1" dirty="0" smtClean="0"/>
          </a:p>
          <a:p>
            <a:r>
              <a:rPr lang="cs-CZ" sz="2000" b="1" i="1" dirty="0"/>
              <a:t> </a:t>
            </a:r>
            <a:r>
              <a:rPr lang="cs-CZ" sz="2000" b="1" i="1" dirty="0" smtClean="0"/>
              <a:t>                  </a:t>
            </a:r>
          </a:p>
          <a:p>
            <a:r>
              <a:rPr lang="cs-CZ" sz="2000" b="1" i="1" dirty="0"/>
              <a:t> </a:t>
            </a:r>
            <a:r>
              <a:rPr lang="cs-CZ" sz="2000" b="1" i="1" dirty="0" smtClean="0"/>
              <a:t>                  </a:t>
            </a:r>
            <a:endParaRPr lang="cs-CZ" sz="2000" b="1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1259632" y="2708920"/>
            <a:ext cx="719697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Kníže Václav pocházel z rodu …………………………., </a:t>
            </a:r>
          </a:p>
          <a:p>
            <a:r>
              <a:rPr lang="cs-CZ" sz="2400" b="1" dirty="0" smtClean="0"/>
              <a:t>Který byl nejmocnější v …… století. Měl usednout </a:t>
            </a:r>
          </a:p>
          <a:p>
            <a:r>
              <a:rPr lang="cs-CZ" sz="2400" b="1" dirty="0" smtClean="0"/>
              <a:t>Na trůn jako dítě, proto se vlády ujala ……………………..</a:t>
            </a:r>
          </a:p>
          <a:p>
            <a:r>
              <a:rPr lang="cs-CZ" sz="2400" b="1" dirty="0" smtClean="0"/>
              <a:t>Václavova matka Drahomíra si najala ……………………..a</a:t>
            </a:r>
          </a:p>
          <a:p>
            <a:r>
              <a:rPr lang="cs-CZ" sz="2400" b="1" dirty="0" smtClean="0"/>
              <a:t>………………………… . Nakonec se Václav ujal vlády. </a:t>
            </a:r>
          </a:p>
          <a:p>
            <a:r>
              <a:rPr lang="cs-CZ" sz="2400" b="1" dirty="0" smtClean="0"/>
              <a:t>Byl ………………..a proslavil naši zemi po celé ……………… .</a:t>
            </a:r>
          </a:p>
          <a:p>
            <a:r>
              <a:rPr lang="cs-CZ" sz="2400" b="1" dirty="0" smtClean="0"/>
              <a:t>Dne …………………  ho jeho bratr   ……………. nechal</a:t>
            </a:r>
          </a:p>
          <a:p>
            <a:r>
              <a:rPr lang="cs-CZ" sz="2400" b="1" dirty="0"/>
              <a:t>z</a:t>
            </a:r>
            <a:r>
              <a:rPr lang="cs-CZ" sz="2400" b="1" dirty="0" smtClean="0"/>
              <a:t>avraždit v ……........................... .</a:t>
            </a:r>
          </a:p>
        </p:txBody>
      </p:sp>
    </p:spTree>
    <p:extLst>
      <p:ext uri="{BB962C8B-B14F-4D97-AF65-F5344CB8AC3E}">
        <p14:creationId xmlns:p14="http://schemas.microsoft.com/office/powerpoint/2010/main" val="11442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03648" y="1196752"/>
            <a:ext cx="6968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SKUPINOVÁ PRÁCE </a:t>
            </a:r>
            <a:endParaRPr lang="cs-CZ" sz="2000" i="1" dirty="0" smtClean="0"/>
          </a:p>
          <a:p>
            <a:pPr algn="ctr"/>
            <a:r>
              <a:rPr lang="cs-CZ" sz="2000" i="1" dirty="0" smtClean="0"/>
              <a:t>Využijte nyní internetu i ostatních dostupných pramenů při </a:t>
            </a:r>
          </a:p>
          <a:p>
            <a:r>
              <a:rPr lang="cs-CZ" sz="2000" i="1" dirty="0"/>
              <a:t>z</a:t>
            </a:r>
            <a:r>
              <a:rPr lang="cs-CZ" sz="2000" i="1" dirty="0" smtClean="0"/>
              <a:t>pracování projektu o knížeti Václavovi . </a:t>
            </a:r>
          </a:p>
          <a:p>
            <a:r>
              <a:rPr lang="cs-CZ" sz="2000" dirty="0" smtClean="0"/>
              <a:t>Je známo, že sv. Václav neměl titul krále a tak nepoužíval korunu.</a:t>
            </a:r>
          </a:p>
          <a:p>
            <a:r>
              <a:rPr lang="cs-CZ" sz="2000" dirty="0" smtClean="0"/>
              <a:t>Symboly vlády Přemyslovců představovala: </a:t>
            </a:r>
          </a:p>
        </p:txBody>
      </p:sp>
      <p:sp>
        <p:nvSpPr>
          <p:cNvPr id="3" name="Vodorovný svitek 2"/>
          <p:cNvSpPr/>
          <p:nvPr/>
        </p:nvSpPr>
        <p:spPr>
          <a:xfrm>
            <a:off x="1403648" y="3272404"/>
            <a:ext cx="1143000" cy="1033272"/>
          </a:xfrm>
          <a:prstGeom prst="horizontalScroll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KOROUHEV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3068960" y="3191663"/>
            <a:ext cx="1143000" cy="1033272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ŠTÍT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Vodorovný svitek 5"/>
          <p:cNvSpPr/>
          <p:nvPr/>
        </p:nvSpPr>
        <p:spPr>
          <a:xfrm>
            <a:off x="4788024" y="3159235"/>
            <a:ext cx="1143000" cy="1033272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MEČ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Vodorovný svitek 6"/>
          <p:cNvSpPr/>
          <p:nvPr/>
        </p:nvSpPr>
        <p:spPr>
          <a:xfrm>
            <a:off x="6631175" y="3159235"/>
            <a:ext cx="1143000" cy="1033272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PŘILBA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259632" y="5085184"/>
            <a:ext cx="6893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u="sng" dirty="0" smtClean="0"/>
              <a:t>Úkol pro první skupinu</a:t>
            </a:r>
            <a:r>
              <a:rPr lang="cs-CZ" i="1" dirty="0" smtClean="0"/>
              <a:t>: Najdi jejich vyobrazení a doplň stručným textem </a:t>
            </a:r>
          </a:p>
          <a:p>
            <a:r>
              <a:rPr lang="cs-CZ" i="1" dirty="0" smtClean="0"/>
              <a:t>/ hesly /.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50950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70927" y="764704"/>
            <a:ext cx="76379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u="sng" dirty="0" smtClean="0"/>
              <a:t>Úkol pro druhou skupinu</a:t>
            </a:r>
            <a:r>
              <a:rPr lang="cs-CZ" sz="2000" i="1" dirty="0" smtClean="0"/>
              <a:t>: Zjisti, co je SVATOVÁCLAVSKÝ CHORÁL, opiš</a:t>
            </a:r>
          </a:p>
          <a:p>
            <a:r>
              <a:rPr lang="cs-CZ" sz="2000" i="1" dirty="0"/>
              <a:t>a</a:t>
            </a:r>
            <a:r>
              <a:rPr lang="cs-CZ" sz="2000" i="1" dirty="0" smtClean="0"/>
              <a:t> pokus se interpretovat vlastními slovy, co lidé očekávali od sv. Václava.</a:t>
            </a:r>
          </a:p>
          <a:p>
            <a:r>
              <a:rPr lang="cs-CZ" sz="2000" i="1" dirty="0" smtClean="0"/>
              <a:t>Doplň dobovými obrázky.</a:t>
            </a:r>
            <a:endParaRPr lang="cs-CZ" sz="2000" i="1" dirty="0"/>
          </a:p>
        </p:txBody>
      </p:sp>
      <p:sp>
        <p:nvSpPr>
          <p:cNvPr id="3" name="Vodorovný svitek 2"/>
          <p:cNvSpPr/>
          <p:nvPr/>
        </p:nvSpPr>
        <p:spPr>
          <a:xfrm>
            <a:off x="2761393" y="2060848"/>
            <a:ext cx="3456384" cy="1033272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SVATOVÁCLAVSKÝ CHORÁL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043607" y="3789040"/>
            <a:ext cx="7274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u="sng" dirty="0" smtClean="0"/>
              <a:t>Úkol pro třetí skupinu </a:t>
            </a:r>
            <a:r>
              <a:rPr lang="cs-CZ" i="1" dirty="0" smtClean="0"/>
              <a:t>: O čem vypráví pověst BLANIČTÍ RYTÍŘI. Najdi nejlépe </a:t>
            </a:r>
          </a:p>
          <a:p>
            <a:r>
              <a:rPr lang="cs-CZ" i="1" dirty="0" smtClean="0"/>
              <a:t>V knihách, přečti a pro spolužáky si připrav obrázkovou osnovu k vyprávění.</a:t>
            </a:r>
          </a:p>
          <a:p>
            <a:r>
              <a:rPr lang="cs-CZ" i="1" dirty="0" smtClean="0"/>
              <a:t>Nezapomeň vyobrazit bájnou horu Blaník.  </a:t>
            </a:r>
            <a:endParaRPr lang="cs-CZ" i="1" dirty="0"/>
          </a:p>
        </p:txBody>
      </p:sp>
      <p:sp>
        <p:nvSpPr>
          <p:cNvPr id="5" name="Vodorovný svitek 4"/>
          <p:cNvSpPr/>
          <p:nvPr/>
        </p:nvSpPr>
        <p:spPr>
          <a:xfrm>
            <a:off x="3206239" y="4941168"/>
            <a:ext cx="2566691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BLANIČTÍ RYTÍŘI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37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88662" y="1700808"/>
            <a:ext cx="681000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        SPOLEČNÉ ZPRACOVÁNÍ A DOKONČENÍ PROJEKTU</a:t>
            </a:r>
          </a:p>
          <a:p>
            <a:endParaRPr lang="cs-CZ" sz="2000" b="1" dirty="0"/>
          </a:p>
          <a:p>
            <a:pPr algn="ctr"/>
            <a:r>
              <a:rPr lang="cs-CZ" sz="2000" i="1" dirty="0" smtClean="0"/>
              <a:t>Informujte se navzájem, k jakým výsledkům jste dospěli. Bohatě </a:t>
            </a:r>
          </a:p>
          <a:p>
            <a:r>
              <a:rPr lang="cs-CZ" sz="2000" i="1" dirty="0"/>
              <a:t>p</a:t>
            </a:r>
            <a:r>
              <a:rPr lang="cs-CZ" sz="2000" i="1" dirty="0" smtClean="0"/>
              <a:t>ři tom využívejte obrazovou dokumentaci. Výsledky společně </a:t>
            </a:r>
          </a:p>
          <a:p>
            <a:r>
              <a:rPr lang="cs-CZ" sz="2000" i="1" dirty="0"/>
              <a:t>z</a:t>
            </a:r>
            <a:r>
              <a:rPr lang="cs-CZ" sz="2000" i="1" dirty="0" smtClean="0"/>
              <a:t>pracujte v podobě projektu a vystavte. Zlatou tečkou může </a:t>
            </a:r>
          </a:p>
          <a:p>
            <a:r>
              <a:rPr lang="cs-CZ" sz="2000" i="1" dirty="0"/>
              <a:t>b</a:t>
            </a:r>
            <a:r>
              <a:rPr lang="cs-CZ" sz="2000" i="1" dirty="0" smtClean="0"/>
              <a:t>ýt KONFERENCE spojená s promítáním historického filmu.</a:t>
            </a:r>
            <a:endParaRPr lang="cs-CZ" sz="2000" i="1" dirty="0"/>
          </a:p>
        </p:txBody>
      </p:sp>
      <p:sp>
        <p:nvSpPr>
          <p:cNvPr id="4" name="Stužka nahoru 3"/>
          <p:cNvSpPr/>
          <p:nvPr/>
        </p:nvSpPr>
        <p:spPr>
          <a:xfrm>
            <a:off x="3923928" y="4292499"/>
            <a:ext cx="1216152" cy="61264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film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595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486</Words>
  <Application>Microsoft Office PowerPoint</Application>
  <PresentationFormat>Předvádění na obrazovce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PROČ 28. ZÁŘÍ NECHODÍME DO ŠKOLY – projekt ke státnímu svátku Autor 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PROČ 28. ZÁŘÍ NECHODÍME DO ŠKOLY – projekt ke státnímu svátku Autor : Mgr. Ivana Tesařová</dc:title>
  <dc:creator>user01</dc:creator>
  <cp:lastModifiedBy>user01</cp:lastModifiedBy>
  <cp:revision>15</cp:revision>
  <cp:lastPrinted>2012-05-16T12:04:12Z</cp:lastPrinted>
  <dcterms:created xsi:type="dcterms:W3CDTF">2011-07-27T06:38:10Z</dcterms:created>
  <dcterms:modified xsi:type="dcterms:W3CDTF">2012-05-16T12:08:24Z</dcterms:modified>
</cp:coreProperties>
</file>